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4" r:id="rId49"/>
    <p:sldId id="303" r:id="rId50"/>
    <p:sldId id="304" r:id="rId51"/>
    <p:sldId id="305" r:id="rId52"/>
    <p:sldId id="306" r:id="rId53"/>
    <p:sldId id="307" r:id="rId54"/>
    <p:sldId id="308" r:id="rId55"/>
    <p:sldId id="309" r:id="rId56"/>
    <p:sldId id="310" r:id="rId57"/>
    <p:sldId id="311" r:id="rId58"/>
    <p:sldId id="312" r:id="rId59"/>
    <p:sldId id="315" r:id="rId60"/>
    <p:sldId id="313" r:id="rId61"/>
  </p:sldIdLst>
  <p:sldSz cx="19016663" cy="10696575"/>
  <p:notesSz cx="10696575" cy="7562850"/>
  <p:embeddedFontLst>
    <p:embeddedFont>
      <p:font typeface="Calibri" panose="020F0502020204030204" pitchFamily="34" charset="0"/>
      <p:regular r:id="rId63"/>
      <p:bold r:id="rId64"/>
      <p:italic r:id="rId65"/>
      <p:boldItalic r:id="rId66"/>
    </p:embeddedFont>
    <p:embeddedFont>
      <p:font typeface="Noto Sans KR" panose="020B0500000000000000" pitchFamily="34" charset="-127"/>
      <p:regular r:id="rId67"/>
      <p:bold r:id="rId68"/>
    </p:embeddedFont>
    <p:embeddedFont>
      <p:font typeface="Noto Sans KR Black" panose="020B0A00000000000000" pitchFamily="34" charset="-127"/>
      <p:bold r:id="rId69"/>
    </p:embeddedFont>
    <p:embeddedFont>
      <p:font typeface="Noto Sans KR Light" panose="020B0300000000000000" pitchFamily="34" charset="-127"/>
      <p:regular r:id="rId70"/>
    </p:embeddedFont>
    <p:embeddedFont>
      <p:font typeface="Noto Sans KR Medium" panose="020B0600000000000000" pitchFamily="34" charset="-127"/>
      <p:regular r:id="rId71"/>
    </p:embeddedFont>
    <p:embeddedFont>
      <p:font typeface="Noto Sans KR Thin" panose="020B0200000000000000" pitchFamily="34" charset="-127"/>
      <p:regular r:id="rId72"/>
    </p:embeddedFont>
    <p:embeddedFont>
      <p:font typeface="Roboto" panose="02000000000000000000" pitchFamily="2" charset="0"/>
      <p:regular r:id="rId73"/>
      <p:bold r:id="rId74"/>
      <p:italic r:id="rId75"/>
      <p:boldItalic r:id="rId76"/>
    </p:embeddedFont>
    <p:embeddedFont>
      <p:font typeface="나눔고딕" panose="020D0604000000000000" pitchFamily="50" charset="-127"/>
      <p:regular r:id="rId77"/>
      <p:bold r:id="rId78"/>
    </p:embeddedFont>
    <p:embeddedFont>
      <p:font typeface="함초롬바탕" panose="02030604000101010101" pitchFamily="18" charset="-127"/>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42">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iu2w09EOGFohOqPxLzyEHvCSDY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1F2A4B"/>
    <a:srgbClr val="DEE6E8"/>
    <a:srgbClr val="FFD966"/>
    <a:srgbClr val="FFEEB9"/>
    <a:srgbClr val="BAAEA2"/>
    <a:srgbClr val="A69685"/>
    <a:srgbClr val="83A1A9"/>
    <a:srgbClr val="1F386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706BC-676D-48A3-9398-0BDE85F09F5C}">
  <a:tblStyle styleId="{CB8706BC-676D-48A3-9398-0BDE85F09F5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6224" autoAdjust="0"/>
  </p:normalViewPr>
  <p:slideViewPr>
    <p:cSldViewPr snapToGrid="0">
      <p:cViewPr varScale="1">
        <p:scale>
          <a:sx n="68" d="100"/>
          <a:sy n="68" d="100"/>
        </p:scale>
        <p:origin x="738" y="90"/>
      </p:cViewPr>
      <p:guideLst>
        <p:guide orient="horz" pos="2160"/>
        <p:guide pos="7242"/>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4" d="100"/>
          <a:sy n="104" d="100"/>
        </p:scale>
        <p:origin x="2238"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635500" cy="3794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059488" y="0"/>
            <a:ext cx="4633912" cy="3794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183438"/>
            <a:ext cx="4635500" cy="37941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059488" y="7183438"/>
            <a:ext cx="4633912" cy="3794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 STOCK CHANGE PREDICTION&gt;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안녕하십니까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발표를 맡은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김형림이라고</a:t>
            </a:r>
            <a:r>
              <a:rPr lang="ko-KR" altLang="en-US" sz="1800" kern="0" spc="0" dirty="0">
                <a:solidFill>
                  <a:srgbClr val="000000"/>
                </a:solidFill>
                <a:effectLst/>
                <a:latin typeface="나눔고딕" panose="020D0604000000000000" pitchFamily="50" charset="-127"/>
                <a:ea typeface="나눔고딕" panose="020D0604000000000000" pitchFamily="50" charset="-127"/>
              </a:rPr>
              <a:t> 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그럼 발표를 시작하겠습니다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 name="Google Shape;86;p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수집 관련 설명입니다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38" name="Google Shape;338;p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&lt;p.11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시가총액 상위 종목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분석 대상 종목을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이때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시가총액 상위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10</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개의 종목 중</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동일 그룹사인 기업과 뉴스 기사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크롤링</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시 좋지 못한 질의 데이터가 상당수 포함되는 네이버와 카카오를 제외</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최종적인 분석 대상 종목은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삼성전자</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셀트리온’</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65" name="Google Shape;365;p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 정보</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분석에 사용한 주식 거래 데이터는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패키지로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재무지표의 경우에는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DART API</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수집했습니다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78" name="Google Shape;378;p1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&lt;p.13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 데이터는 다음과 같이 뉴스 기사의 경우 제목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업로드 날짜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기사 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 URL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채널에서는 기사 내용 대신 유튜브에서 제공하는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자동 생성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스크립트</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크롤링합니다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23" name="Google Shape;423;p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59b30ca06_0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&lt;p.14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이때 뉴스 기사는 일일 데이터 수가 평균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정도이지만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채널마다 업로드 주기가 불규칙해서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ko-KR" altLang="en-US" sz="1800" kern="0" spc="0" dirty="0">
                <a:solidFill>
                  <a:srgbClr val="000000"/>
                </a:solidFill>
                <a:effectLst/>
                <a:latin typeface="나눔고딕" panose="020D0604000000000000" pitchFamily="50" charset="-127"/>
                <a:ea typeface="나눔고딕" panose="020D0604000000000000" pitchFamily="50" charset="-127"/>
              </a:rPr>
              <a:t> 과정에서 어려움이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 어떻게 해결</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50" name="Google Shape;450;gf59b30ca06_0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1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프로세스</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전체적인 데이터 수집 프로세스입니다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셀레니움과</a:t>
            </a:r>
            <a:r>
              <a:rPr lang="ko-KR" altLang="en-US" sz="1800" kern="0" spc="0" dirty="0">
                <a:solidFill>
                  <a:srgbClr val="000000"/>
                </a:solidFill>
                <a:effectLst/>
                <a:latin typeface="나눔고딕" panose="020D0604000000000000" pitchFamily="50" charset="-127"/>
                <a:ea typeface="나눔고딕" panose="020D0604000000000000" pitchFamily="50" charset="-127"/>
              </a:rPr>
              <a:t> 파이튜브를 이용하여 크롤링한 텍스트 데이터와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주식 데이터를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통해 분석한 결과를 다시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저장한 최종 결과 테이블을 웹 페이지와 연동하여 대시보드를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72" name="Google Shape;472;p13: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&lt;p.16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뉴스 매체 및 유튜브 채널은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구독자수 기준</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상위 매체 및 채널로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매체는 ‘매일경제와 아시아경제’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유튜브 채널은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삼프로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한국경제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슈카월드</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개를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정상적인 서비스 구현을 위해 뉴스 기사는 오전 </a:t>
            </a:r>
            <a:r>
              <a:rPr lang="en-US" altLang="ko-KR" sz="1800" kern="0" spc="0" dirty="0">
                <a:solidFill>
                  <a:srgbClr val="000000"/>
                </a:solidFill>
                <a:effectLst/>
                <a:latin typeface="나눔고딕" panose="020D0604000000000000" pitchFamily="50" charset="-127"/>
                <a:ea typeface="나눔고딕" panose="020D0604000000000000" pitchFamily="50" charset="-127"/>
              </a:rPr>
              <a:t>9</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채널은 오후 </a:t>
            </a:r>
            <a:r>
              <a:rPr lang="en-US" altLang="ko-KR" sz="1800" kern="0" spc="0" dirty="0">
                <a:solidFill>
                  <a:srgbClr val="000000"/>
                </a:solidFill>
                <a:effectLst/>
                <a:latin typeface="나눔고딕" panose="020D0604000000000000" pitchFamily="50" charset="-127"/>
                <a:ea typeface="나눔고딕" panose="020D0604000000000000" pitchFamily="50" charset="-127"/>
              </a:rPr>
              <a:t>11</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분에 매일 자동으로 크롤링해서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07" name="Google Shape;507;p1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60f6ac591_5_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&lt;p.17 ERD&gt;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수집한 데이터의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ERD,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개체</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관계 다이어그램은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39" name="Google Shape;539;gf60f6ac591_5_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59b30ca06_0_10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&lt;p.18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매일경제와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아시아경제로부터</a:t>
            </a:r>
            <a:r>
              <a:rPr lang="ko-KR" altLang="en-US" sz="1800" kern="0" spc="0" dirty="0">
                <a:solidFill>
                  <a:srgbClr val="000000"/>
                </a:solidFill>
                <a:effectLst/>
                <a:latin typeface="나눔고딕" panose="020D0604000000000000" pitchFamily="50" charset="-127"/>
                <a:ea typeface="나눔고딕" panose="020D0604000000000000" pitchFamily="50" charset="-127"/>
              </a:rPr>
              <a:t> 수집한 종목별 데이터 수는 매체별로 삼성전자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3,500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 등입니다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54" name="Google Shape;554;gf59b30ca06_0_10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&lt;p.19 </a:t>
            </a:r>
            <a:r>
              <a:rPr lang="ko-KR" altLang="en-US" sz="1800" kern="0" spc="0" dirty="0">
                <a:solidFill>
                  <a:srgbClr val="000000"/>
                </a:solidFill>
                <a:effectLst/>
                <a:latin typeface="나눔고딕" panose="020D0604000000000000" pitchFamily="50" charset="-127"/>
                <a:ea typeface="나눔고딕" panose="020D0604000000000000" pitchFamily="50" charset="-127"/>
              </a:rPr>
              <a:t>총 데이터 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매체 및 유튜브 채널로부터 수집한 전체 데이터 수는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65" name="Google Shape;565;p1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5d93c4d0e_6_12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5d93c4d0e_6_121:notes"/>
          <p:cNvSpPr txBox="1">
            <a:spLocks noGrp="1"/>
          </p:cNvSpPr>
          <p:nvPr>
            <p:ph type="body" idx="1"/>
          </p:nvPr>
        </p:nvSpPr>
        <p:spPr>
          <a:xfrm>
            <a:off x="1069975" y="3640138"/>
            <a:ext cx="8556600" cy="29781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 관련 서비스를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저희의 서비스를 통해 제공되는 정보는 투자 판단에 대한 참고 자료일 뿐임을 발표에 앞서 먼저 말씀드리겠습니다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4" name="Google Shape;114;gf5d93c4d0e_6_121:notes"/>
          <p:cNvSpPr txBox="1">
            <a:spLocks noGrp="1"/>
          </p:cNvSpPr>
          <p:nvPr>
            <p:ph type="sldNum" idx="12"/>
          </p:nvPr>
        </p:nvSpPr>
        <p:spPr>
          <a:xfrm>
            <a:off x="6059488" y="7183438"/>
            <a:ext cx="4633800" cy="379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59b30ca06_0_5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크롤링한 데이터의 전처리는 크게 세 가지로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en-US" altLang="ko-KR" sz="1800" kern="0" spc="0" dirty="0">
                <a:solidFill>
                  <a:srgbClr val="000000"/>
                </a:solidFill>
                <a:effectLst/>
                <a:latin typeface="나눔고딕" panose="020D0604000000000000" pitchFamily="50" charset="-127"/>
                <a:ea typeface="나눔고딕" panose="020D0604000000000000" pitchFamily="50" charset="-127"/>
              </a:rPr>
              <a:t>2018~2022</a:t>
            </a:r>
            <a:r>
              <a:rPr lang="ko-KR" altLang="en-US" sz="1800" kern="0" spc="0" dirty="0">
                <a:solidFill>
                  <a:srgbClr val="000000"/>
                </a:solidFill>
                <a:effectLst/>
                <a:latin typeface="나눔고딕" panose="020D0604000000000000" pitchFamily="50" charset="-127"/>
                <a:ea typeface="나눔고딕" panose="020D0604000000000000" pitchFamily="50" charset="-127"/>
              </a:rPr>
              <a:t>년까지의 휴장일 데이터를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휴장일 및 장 마감시간을 고려</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뉴스 기사나 유튜브 영상이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업로드된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시점이 휴장일이나 장 마감시간에 해당할 경우 기사와 영상에 대한 분석이 다음 개장일에 반영되도록 날짜를 조정했습니다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전일대비 주가 변동률에 따라 상승</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 여부를 판단하여 새로운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updown</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컬럼을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b="1" i="1" kern="0" spc="0" dirty="0">
                <a:solidFill>
                  <a:srgbClr val="0000FF"/>
                </a:solidFill>
                <a:effectLst/>
                <a:latin typeface="나눔고딕" panose="020D0604000000000000" pitchFamily="50" charset="-127"/>
                <a:ea typeface="나눔고딕" panose="020D0604000000000000" pitchFamily="50" charset="-127"/>
              </a:rPr>
              <a:t>한글 형태소 분석기인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KoNLPy</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Okt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를 사용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해서 품사를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태깅하여</a:t>
            </a:r>
            <a:r>
              <a:rPr lang="ko-KR" altLang="en-US" sz="1800" kern="0" spc="0" dirty="0">
                <a:solidFill>
                  <a:srgbClr val="000000"/>
                </a:solidFill>
                <a:effectLst/>
                <a:latin typeface="나눔고딕" panose="020D0604000000000000" pitchFamily="50" charset="-127"/>
                <a:ea typeface="나눔고딕" panose="020D0604000000000000" pitchFamily="50" charset="-127"/>
              </a:rPr>
              <a:t> 명사 및 형용사를 추출하여 토큰화하고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및 한 글자 단어를 제거했습니다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35" name="Google Shape;635;gf59b30ca06_0_5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1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&lt;p.21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모형</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데이터를 가지고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분석 모델을 통해 주가 등락을 예측했습니다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뉴스 기사의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피처로 활용하여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 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RL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결과와 함께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최종 앙상블 모델</a:t>
            </a:r>
            <a:r>
              <a:rPr lang="ko-KR" altLang="en-US" sz="1800" kern="0" spc="0" dirty="0">
                <a:solidFill>
                  <a:srgbClr val="000000"/>
                </a:solidFill>
                <a:effectLst/>
                <a:latin typeface="나눔고딕" panose="020D0604000000000000" pitchFamily="50" charset="-127"/>
                <a:ea typeface="나눔고딕" panose="020D0604000000000000" pitchFamily="50" charset="-127"/>
              </a:rPr>
              <a:t>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마지막으로는 웹 페이지에 종목별 등락 예측 확률을 제공하고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텍스트로 이슈 키워드를 표현했습니다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64" name="Google Shape;664;p17: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8: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&lt;p.22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과정 중에서 감성 분석 부분을 먼저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02" name="Google Shape;702;p1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&lt;p.23 KOSELF&gt;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저희는 단순히 텍스트의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판단하는 것이 아니라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텍스트가 주식가격 등락에 대해 긍정적인지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부정적인지를 판단해야 하기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일반적인 감성사전이 아닌 기업 재무분석을 위한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한국어 감성사전을 사용했습니다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48</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긍정어와</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47</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부정어가 포함되어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75" name="Google Shape;775;p20: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9: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&lt;p.24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 제작</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처음에는 자체적인 감성사전을 구축하려고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주가의 등락을 기준으로 기사의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라벨링하고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하지만 감성점수를 토대로 예측한 주가 등락은 정확도가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50% </a:t>
            </a:r>
            <a:r>
              <a:rPr lang="ko-KR" altLang="en-US" sz="1800" kern="0" spc="0" dirty="0">
                <a:solidFill>
                  <a:srgbClr val="000000"/>
                </a:solidFill>
                <a:effectLst/>
                <a:latin typeface="나눔고딕" panose="020D0604000000000000" pitchFamily="50" charset="-127"/>
                <a:ea typeface="나눔고딕" panose="020D0604000000000000" pitchFamily="50" charset="-127"/>
              </a:rPr>
              <a:t>수준 혹은 미만이었습니다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따라서 결국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감성사전으로 뉴스 기사마다의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 결과로 주가를 예측하는 것이 아니라 이를 최종 앙상블 모델의 피처로 포함했습니다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29" name="Google Shape;729;p1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1: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1:notes"/>
          <p:cNvSpPr txBox="1">
            <a:spLocks noGrp="1"/>
          </p:cNvSpPr>
          <p:nvPr>
            <p:ph type="body" idx="1"/>
          </p:nvPr>
        </p:nvSpPr>
        <p:spPr>
          <a:xfrm>
            <a:off x="1069657" y="3592354"/>
            <a:ext cx="8557200" cy="34032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&lt;p.25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 사전 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FastText</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라이브러리를 활용하여 수집한 뉴스 기사로부터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단어들과의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코사인 유사도가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이상인 단어들을 추가하여 자체적인 사전을 구축해서 감성점수를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2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&lt;p.26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감성점수 계산 후 앙상블 피처 사용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채택한 이유는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저희 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기사를 랜덤으로 추출하여 수작업으로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계산된 감성점수로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정확도를 확인했을 때 해당 사전이 가장 높게 나왔기 때문입니다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07" name="Google Shape;807;p22: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&lt;p.27 NSI&gt;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또 하나 최종 앙상블 모델에 피처로 포함한 것은 한국은행 경제통계국에서 개발한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NSI</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긍정문장과 부정문장의 수를 통해 계산되지만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부분에서 문장을 단어로 바꿔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18" name="Google Shape;818;p2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&lt;p.28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시 반복적으로 나오는 의미 없는 단어를 수작업으로 찾아내어 전처리를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41" name="Google Shape;841;p2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6: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&lt;p.29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 또한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VADER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rhinoMorph</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사용할 경우에는 한쪽으로 치우친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라벨링</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결과를 보였습니다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이에 두 번째 방법으로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위키독스에서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네이버 영화 댓글 데이터를 사용하여 학습한 모델로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2" name="Google Shape;862;p2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 </a:t>
            </a:r>
            <a:r>
              <a:rPr lang="ko-KR" altLang="en-US" sz="1800" kern="0" spc="0" dirty="0">
                <a:solidFill>
                  <a:srgbClr val="000000"/>
                </a:solidFill>
                <a:effectLst/>
                <a:latin typeface="나눔고딕" panose="020D0604000000000000" pitchFamily="50" charset="-127"/>
                <a:ea typeface="나눔고딕" panose="020D0604000000000000" pitchFamily="50" charset="-127"/>
              </a:rPr>
              <a:t>목차</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발표는 </a:t>
            </a:r>
            <a:r>
              <a:rPr lang="ko-KR" altLang="en-US" sz="1800" b="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개요 및 데이터 수집</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분석 과정</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느낀점’의</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4</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단계</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거쳐 진행하겠습니다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 name="Google Shape;120;p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이제부터는 텍스트 분석 외에 사용한 모델들에 대해서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03" name="Google Shape;903;p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&lt;p.31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첫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시계열 데이터의 정상성을 위해 로그 변환과 차분을 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ADF </a:t>
            </a:r>
            <a:r>
              <a:rPr lang="ko-KR" altLang="en-US" sz="1800" kern="0" spc="0" dirty="0">
                <a:solidFill>
                  <a:srgbClr val="000000"/>
                </a:solidFill>
                <a:effectLst/>
                <a:latin typeface="나눔고딕" panose="020D0604000000000000" pitchFamily="50" charset="-127"/>
                <a:ea typeface="나눔고딕" panose="020D0604000000000000" pitchFamily="50" charset="-127"/>
              </a:rPr>
              <a:t>검정으로 정상성을 확인하였고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AR(</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자기회귀</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과</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MA(</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이동평균</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차수를 조정</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모델의 유의성을 맞췄습니다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종목마다 상이하지만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삼성전자의 경우 </a:t>
            </a:r>
            <a:r>
              <a:rPr lang="en-US" altLang="ko-KR" sz="1800" kern="0" spc="0" dirty="0">
                <a:solidFill>
                  <a:srgbClr val="000000"/>
                </a:solidFill>
                <a:effectLst/>
                <a:latin typeface="나눔고딕" panose="020D0604000000000000" pitchFamily="50" charset="-127"/>
                <a:ea typeface="나눔고딕" panose="020D0604000000000000" pitchFamily="50" charset="-127"/>
              </a:rPr>
              <a:t>AR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 </a:t>
            </a:r>
            <a:r>
              <a:rPr lang="ko-KR" altLang="en-US" sz="1800" kern="0" spc="0" dirty="0">
                <a:solidFill>
                  <a:srgbClr val="000000"/>
                </a:solidFill>
                <a:effectLst/>
                <a:latin typeface="나눔고딕" panose="020D0604000000000000" pitchFamily="50" charset="-127"/>
                <a:ea typeface="나눔고딕" panose="020D0604000000000000" pitchFamily="50" charset="-127"/>
              </a:rPr>
              <a:t>차분은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1, 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때 유의한 결과를 얻을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31" name="Google Shape;931;p2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9: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&lt;p.32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예측한 결과인데요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오른쪽의 그래프에서 초록색이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노란색이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RMSE 692</a:t>
            </a:r>
            <a:r>
              <a:rPr lang="ko-KR" altLang="en-US" sz="1800" kern="0" spc="0" dirty="0">
                <a:solidFill>
                  <a:srgbClr val="000000"/>
                </a:solidFill>
                <a:effectLst/>
                <a:latin typeface="나눔고딕" panose="020D0604000000000000" pitchFamily="50" charset="-127"/>
                <a:ea typeface="나눔고딕" panose="020D0604000000000000" pitchFamily="50" charset="-127"/>
              </a:rPr>
              <a:t>원의 좋은 예측 정확도를 보이는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58" name="Google Shape;958;p2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&lt;p.33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두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에서 개발한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선형회귀모델인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단점을 극복하기 위한 목적으로 분석해보았습니다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데이터의 특성상 진폭이 점점 증가하는 그래프가 나타나므로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파라미터를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multiplicative(</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데이터의 진폭이 점점 증가하거나 감소</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지정하였고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0.5, 0.6, 0.7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중에서 오차가 작은 값으로 지정하여 분석을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데이터의 트렌드가 변하는 지점을 의미</a:t>
            </a:r>
            <a:r>
              <a:rPr lang="en-US" altLang="ko-KR" sz="1800" kern="0" spc="0" dirty="0">
                <a:solidFill>
                  <a:srgbClr val="000000"/>
                </a:solidFill>
                <a:effectLst/>
                <a:latin typeface="나눔고딕" panose="020D0604000000000000" pitchFamily="50" charset="-127"/>
                <a:ea typeface="나눔고딕" panose="020D0604000000000000" pitchFamily="50" charset="-127"/>
              </a:rPr>
              <a:t>(ex.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상승→하락</a:t>
            </a:r>
            <a:r>
              <a:rPr lang="ko-KR" altLang="en-US" sz="1800" kern="0" spc="0" dirty="0">
                <a:solidFill>
                  <a:srgbClr val="000000"/>
                </a:solidFill>
                <a:effectLst/>
                <a:latin typeface="나눔고딕" panose="020D0604000000000000" pitchFamily="50" charset="-127"/>
                <a:ea typeface="나눔고딕" panose="020D0604000000000000" pitchFamily="50" charset="-127"/>
              </a:rPr>
              <a:t> 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유연성을 결정하는 파라미터로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값이 커질수록 유연성이 높아집니다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75" name="Google Shape;975;p3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&lt;p.34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Train-Test Set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나누어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일의 종가를 예측했고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97" name="Google Shape;997;p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&lt;p.35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결과는 다음의 그래프에서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초록색 선과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노란색 선을 보면 오차가 조금 있지만 일정한 트렌드를 따라가는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15" name="Google Shape;1015;p3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3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&lt;p.36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세 번째는 선행연구에서 주가 등락을 예측할 때 가장 많이 사용하는 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양쪽의 그래프에서 볼 수 있듯이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날짜만을 피처로 하는 것보다 재무지표를 포함한 데이터로 종가를 예측하는 모델이 확연히 더 높은 예측 정확도를 보여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DART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로부터 가져온 재무지표를 모델에 반영했습니다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앞선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기준으로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a:t>
            </a:r>
            <a:r>
              <a:rPr lang="en-US" altLang="ko-KR" sz="1800" kern="0" spc="0" dirty="0">
                <a:solidFill>
                  <a:srgbClr val="000000"/>
                </a:solidFill>
                <a:effectLst/>
                <a:latin typeface="나눔고딕" panose="020D0604000000000000" pitchFamily="50" charset="-127"/>
                <a:ea typeface="나눔고딕" panose="020D0604000000000000" pitchFamily="50" charset="-127"/>
              </a:rPr>
              <a:t>window size</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shift</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진행했고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재무지표까지 포함하여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12</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데이터의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120</a:t>
            </a:r>
            <a:r>
              <a:rPr lang="ko-KR" altLang="en-US" sz="1800" kern="0" spc="0">
                <a:solidFill>
                  <a:srgbClr val="000000"/>
                </a:solidFill>
                <a:effectLst/>
                <a:latin typeface="나눔고딕" panose="020D0604000000000000" pitchFamily="50" charset="-127"/>
                <a:ea typeface="나눔고딕" panose="020D0604000000000000" pitchFamily="50" charset="-127"/>
              </a:rPr>
              <a:t>개 </a:t>
            </a:r>
            <a:r>
              <a:rPr lang="ko-KR" altLang="en-US" sz="1800" kern="0" spc="0" dirty="0">
                <a:solidFill>
                  <a:srgbClr val="000000"/>
                </a:solidFill>
                <a:effectLst/>
                <a:latin typeface="나눔고딕" panose="020D0604000000000000" pitchFamily="50" charset="-127"/>
                <a:ea typeface="나눔고딕" panose="020D0604000000000000" pitchFamily="50" charset="-127"/>
              </a:rPr>
              <a:t>피처로 모델을 돌렸습니다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28" name="Google Shape;1028;p3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f5d93c4d0e_6_17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&lt;p.37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그려서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선형에 가까운 형태를 보여 높은 예측 정확도를 보이는 것을 알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45" name="Google Shape;1045;gf5d93c4d0e_6_17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&lt;p.38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네 번째는 강화 학습입니다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학습은 매수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매도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유지의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가지로 수익점을 계산하여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reward</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주는 방법으로 진행했으며</a:t>
            </a:r>
            <a:r>
              <a:rPr lang="en-US" altLang="ko-KR" sz="1800" kern="0" spc="0" dirty="0">
                <a:solidFill>
                  <a:srgbClr val="000000"/>
                </a:solidFill>
                <a:effectLst/>
                <a:latin typeface="나눔고딕" panose="020D0604000000000000" pitchFamily="50" charset="-127"/>
                <a:ea typeface="나눔고딕" panose="020D0604000000000000" pitchFamily="50" charset="-127"/>
              </a:rPr>
              <a:t>, layer</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Linear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ReLU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반복한 층으로 쌓았습니다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65" name="Google Shape;1065;p3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5d93c4d0e_6_20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&lt;p.39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학습도 재무지표를 포함하지 않은 데이터와 포함한 데이터로 진행한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셀트리온을 제외한 나머지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종목은 재무지표를 포함한 결과가 더 높게 나왔습니다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83" name="Google Shape;1083;gf5d93c4d0e_6_20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92" name="Google Shape;192;p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5d93c4d0e_0_19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&lt;p.40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최종적으로 앞서 말씀드린 총 여섯 가지의 분석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[1.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감성점수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2.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 3. ARIMA, 4. </a:t>
            </a:r>
            <a:r>
              <a:rPr lang="en-US" altLang="ko-KR" sz="1800" b="1" i="1"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5. LSTM, 6.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피처로 하여 최종 앙상블 모델을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각각의 분석 결과는 매일 뉴스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크롤링이</a:t>
            </a:r>
            <a:r>
              <a:rPr lang="ko-KR" altLang="en-US" sz="1800" kern="0" spc="0" dirty="0">
                <a:solidFill>
                  <a:srgbClr val="000000"/>
                </a:solidFill>
                <a:effectLst/>
                <a:latin typeface="나눔고딕" panose="020D0604000000000000" pitchFamily="50" charset="-127"/>
                <a:ea typeface="나눔고딕" panose="020D0604000000000000" pitchFamily="50" charset="-127"/>
              </a:rPr>
              <a:t> 진행된 이후에 자동으로 업데이트 되도록 코드를 작성했습니다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 그림은 앙상블 모델의 피처 예시입니다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01" name="Google Shape;1101;gf5d93c4d0e_0_19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f5d93c4d0e_0_27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모델이 최종 주가 등락 예측 결과를 도출하는 방법은 두 가지입니다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첫째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둘째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 모델의 결과값으로 로지스틱 분류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 중에서 정확도가 높은 방법을 택해서 최종적으로 웹 페이지에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18" name="Google Shape;1118;gf5d93c4d0e_0_27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5d93c4d0e_0_36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&lt;p.42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정확도를</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35" name="Google Shape;1135;gf5d93c4d0e_0_36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598ca5f18_5_1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&lt;p.43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로지스틱 분류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63%</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보여서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58" name="Google Shape;1158;gf598ca5f18_5_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f598ca5f18_5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&lt;p.44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앙상블 모델은 로지스틱 분류를 통해 텍스트의 주가 등락에 대한 긍정 확률을 도출하도록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73" name="Google Shape;1173;gf598ca5f18_5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&lt;p.45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결과를 통한 웹 페이지 구현입니다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1" name="Google Shape;1201;p4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4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&lt;p.46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구조도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페이지는 프레임워크로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Django</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DB</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MySQL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디자인 및 시각화 부분은 아래 그림과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부트스트랩</a:t>
            </a:r>
            <a:r>
              <a:rPr lang="en-US" altLang="ko-KR" sz="1800" kern="0" spc="0" dirty="0">
                <a:solidFill>
                  <a:srgbClr val="000000"/>
                </a:solidFill>
                <a:effectLst/>
                <a:latin typeface="나눔고딕" panose="020D0604000000000000" pitchFamily="50" charset="-127"/>
                <a:ea typeface="나눔고딕" panose="020D0604000000000000" pitchFamily="50" charset="-127"/>
              </a:rPr>
              <a:t>, Chart.js,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AnyChart</a:t>
            </a:r>
            <a:r>
              <a:rPr lang="en-US" altLang="ko-KR" sz="1800" kern="0" spc="0" dirty="0">
                <a:solidFill>
                  <a:srgbClr val="000000"/>
                </a:solidFill>
                <a:effectLst/>
                <a:latin typeface="나눔고딕" panose="020D0604000000000000" pitchFamily="50" charset="-127"/>
                <a:ea typeface="나눔고딕" panose="020D0604000000000000" pitchFamily="50" charset="-127"/>
              </a:rPr>
              <a:t>, Tableau]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사용해서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27" name="Google Shape;1227;p4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f5d93c4d0e_3_319: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&lt;p.47 Use Case Diagram&gt;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주가 등락 예측 서비스의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Use Case Diagram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아래와 같이 사용자는 웹 페이지에 접속하여 코스피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종목별 주가 등락 예측 결과와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종목별 뉴스와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텍스트의 이슈 키워드를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자세한 내용은 직접 시연하면서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38" name="Google Shape;1238;gf5d93c4d0e_3_319: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p1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d93c4d0e_3_1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d93c4d0e_3_1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화면설계서 참고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서비스를 구현한 웹 페이지입니다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&lt;p.49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 뉴스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상단에 삼성전자</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 순으로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부정점수가 가장 큰 기사를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이 아래에 각각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코스피 지수 그래프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연도별로 월별 평균 코스피 지수 그래프와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키워드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제일 아래에는 오늘의 이슈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선 워드 클라우드를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코로나</a:t>
            </a:r>
            <a:r>
              <a:rPr lang="en-US" altLang="ko-KR" sz="1800" kern="0" spc="0" dirty="0">
                <a:solidFill>
                  <a:srgbClr val="000000"/>
                </a:solidFill>
                <a:effectLst/>
                <a:latin typeface="나눔고딕" panose="020D0604000000000000" pitchFamily="50" charset="-127"/>
                <a:ea typeface="나눔고딕" panose="020D0604000000000000" pitchFamily="50" charset="-127"/>
              </a:rPr>
              <a:t>19</a:t>
            </a:r>
            <a:r>
              <a:rPr lang="ko-KR" altLang="en-US" sz="1800" kern="0" spc="0" dirty="0">
                <a:solidFill>
                  <a:srgbClr val="000000"/>
                </a:solidFill>
                <a:effectLst/>
                <a:latin typeface="나눔고딕" panose="020D0604000000000000" pitchFamily="50" charset="-127"/>
                <a:ea typeface="나눔고딕" panose="020D0604000000000000" pitchFamily="50" charset="-127"/>
              </a:rPr>
              <a:t>가 시작된 이후 코스피 지수는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선까지 하락하였다가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낮은 기준금리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소비 회복 등의 이유로 개인투자자가 급증하면서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선을 돌파하는 등 엄청난 주식 투자 열풍이 일어났습니다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이러한 상황으로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동학개미운동’</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이라는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말까지 등장했습니다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18" name="Google Shape;218;p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f5d93c4d0e_3_16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f5d93c4d0e_3_16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&lt;p.50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연도를 선택하면 해당 연도의 코스피 지수를 볼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5d93c4d0e_3_18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5d93c4d0e_3_18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&lt;p.51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탭을 선택해서 종목별로 관련된 정보와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페이지와는 달리 상단에 해당 종목의 전일 기준 종가와 거래량</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변동률을 표시했고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이모티콘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앙상블 모델로 예측한 오늘의 주가 등락 예측 결과를 바로 옆에 표시했습니다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직관적으로 확인할 수 있도록 눈에 잘 띄는 색과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이모티콘을</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활용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중간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메인 페이지와 마찬가지로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종목별로 연도별 주가 데이터와 해당 종목에 대한 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부정을 판단한 결과를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5d93c4d0e_3_20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5d93c4d0e_3_20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&lt;p.52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5d93c4d0e_3_220: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5d93c4d0e_3_220: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&lt;p.53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아래로 스크롤을 내리면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언론사별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매일경제와 아시아경제의 당일 기사 중에서 긍정 단어의 비율이 가장 큰 기사를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말풍선의 색깔로 파랑은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회색은 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빨강은 부정으로 표현해 직관적으로 받아들일 수 있도록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 선택</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이용자가 각각의 기사를 읽고 해당 기사가 긍정</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중립</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부정 중에 어떤 걸 의미하는지 직접 판단할 수 있도록 버튼을 만들었습니다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기사를 읽고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버튼 선택</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이렇게 버튼을 선택하면</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 판단 결과를 저희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업빛투의</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DB</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에 저장되도록 해서 추후 모델 개선에 사용할 수 있도록 발전시킬 계획</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나머지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각각의 모델의 분석 결과와 현재 가격과 예측 결과의 차이를 보여주고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스크립트로 뽑아낸 이슈 키워드를 하단에 배치했습니다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f5d93c4d0e_3_2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f5d93c4d0e_3_2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&lt;p.54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구현한 분석 결과 시각화 자료를 따로 탭을 만들어서 나타내고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여기에서는 종목별 시가총액과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마우스 오버레이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캔들차트를</a:t>
            </a:r>
            <a:r>
              <a:rPr lang="ko-KR" altLang="en-US" sz="1800" kern="0" spc="0" dirty="0">
                <a:solidFill>
                  <a:srgbClr val="000000"/>
                </a:solidFill>
                <a:effectLst/>
                <a:latin typeface="나눔고딕" panose="020D0604000000000000" pitchFamily="50" charset="-127"/>
                <a:ea typeface="나눔고딕" panose="020D0604000000000000" pitchFamily="50" charset="-127"/>
              </a:rPr>
              <a:t> 확인할 수 있도록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네이버 금융</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마지막으로 필요 시 네이버 금융으로 이동해서 정보를 얻을 수 있도록 링크를 걸어 버튼을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가장 중요한 부분은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직장인들이 출퇴근 시간을 활용해 정보를 얻을 수 있도록 하는 것이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서비스의 목표이기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모바일로도 접속했을 시에도 한눈에 정보를 확인할 수 있도록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차트에서는 종목별로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분석에 사용한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LSTM,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일자별</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5d93c4d0e_3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&lt;p.55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58" name="Google Shape;1358;gf5d93c4d0e_3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f5d93c4d0e_3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&lt;p.56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한계점 </a:t>
            </a:r>
            <a:r>
              <a:rPr lang="en-US" altLang="ko-KR" sz="1800" kern="0" spc="0" dirty="0">
                <a:solidFill>
                  <a:srgbClr val="000000"/>
                </a:solidFill>
                <a:effectLst/>
                <a:latin typeface="나눔고딕" panose="020D0604000000000000" pitchFamily="50" charset="-127"/>
                <a:ea typeface="나눔고딕" panose="020D0604000000000000" pitchFamily="50" charset="-127"/>
              </a:rPr>
              <a:t>&amp;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먼저 가장 큰 한계점은 아직은 유튜브의 한글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kern="0" spc="0" dirty="0">
                <a:solidFill>
                  <a:srgbClr val="000000"/>
                </a:solidFill>
                <a:effectLst/>
                <a:latin typeface="나눔고딕" panose="020D0604000000000000" pitchFamily="50" charset="-127"/>
                <a:ea typeface="나눔고딕" panose="020D0604000000000000" pitchFamily="50" charset="-127"/>
              </a:rPr>
              <a:t>스크립트가 부정확해서 뉴스 기사와 똑같은 방법으로 감성사전을 통해 감성점수를 매길 수 없다는 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라벨링도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개라는 적은 수의 뉴스 기사만을 가지고 진행한 것도 분석의 논리를 뒷받침하기에는 부족합니다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아직은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매체 및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종목만을 대상으로 한다는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게다가 범용적인 모델이 아니라 종목별로 모델을 따로 구축해야 한다는 문제도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이를 바탕으로 다음과 같은 발전방향을 제시합니다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기술의 발전 시 동반 발전 가능성</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이용자의 의견을 반영한 객관적인 기사 라벨링으로 추후 모델 개선</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대상 매체와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종목의 확장입니다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85" name="Google Shape;1385;gf5d93c4d0e_3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5d93c4d0e_3_5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&lt;p.57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이번 프로젝트를 통해 텍스트 분석과 다양한 모델로 분석해보고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협업하면서 분석부터 웹 페이지 구현까지 많은 경험을 할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이번 프로젝트 경험을 토대로 이후 모델을 더 발전시키거나 다른 분야에서도 좋은 결과를 낼 수 있도록 노력할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97" name="Google Shape;1397;gf5d93c4d0e_3_5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f5d93c4d0e_2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a:t>
            </a:r>
            <a:r>
              <a:rPr lang="ko-KR" altLang="en-US" sz="1800" kern="0" spc="0" dirty="0">
                <a:solidFill>
                  <a:srgbClr val="000000"/>
                </a:solidFill>
                <a:effectLst/>
                <a:latin typeface="나눔고딕" panose="020D0604000000000000" pitchFamily="50" charset="-127"/>
                <a:ea typeface="나눔고딕" panose="020D0604000000000000" pitchFamily="50" charset="-127"/>
              </a:rPr>
              <a:t>참고 자료</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
        <p:nvSpPr>
          <p:cNvPr id="1425" name="Google Shape;1425;gf5d93c4d0e_2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&lt;p.59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결과와 실제 종가 비교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10/06</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예측한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종가와 실제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10/7</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종가입니다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 중에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종목의 주가 등락 여부를 맞혔습니다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6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59b30ca06_1_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유입된 새로운 주식 초보자들은 어떻게 정보를 얻을까요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개인이 주식 관련 용어와 이슈들에 대해 직접 공부했던 지난 날과는 달리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요즘에는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주식 관련 </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YouTube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콘텐츠</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공부하고 정보를 얻는 사람들이 많아졌다는 것을 여러 기사를 통해서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35" name="Google Shape;235;gf59b30ca06_1_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4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&lt;p.60 Thank You&gt;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대한 발표를 마치겠습니다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경청해주셔서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감사합니다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434" name="Google Shape;1434;p4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&lt;p.7 </a:t>
            </a:r>
            <a:r>
              <a:rPr lang="ko-KR" altLang="en-US" sz="1800"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이에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주식가격 예측의 변수가 되는 다양한 방법들 중에서 ‘뉴스 기사와 유튜브 텍스트의 감성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분석’을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통해 주식가격의 등락을 예측해보기로 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 주제를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 대상은 분석 대상 주식 종목에 관심이 있는 직장인</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출퇴근 시간을 활용하여 종목 관련 정보를 한눈에 확인할 수 있도록 서비스를 구현하는 것이 목표</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64" name="Google Shape;264;p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599c4557c_1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&lt;p.8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 선행연구의 예측 정확도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예측과 관련된 다양한 선행연구를 확인해본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45~55%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정도의 예측 정확도를 보였는데요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기준에 맞춰서 목표 등락 예측 정확도를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55%</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잡았습니다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73" name="Google Shape;273;gf599c4557c_1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&lt;p.9 </a:t>
            </a:r>
            <a:r>
              <a:rPr lang="ko-KR" altLang="en-US" sz="1800" kern="0" spc="0" dirty="0">
                <a:solidFill>
                  <a:srgbClr val="000000"/>
                </a:solidFill>
                <a:effectLst/>
                <a:latin typeface="나눔고딕" panose="020D0604000000000000" pitchFamily="50" charset="-127"/>
                <a:ea typeface="나눔고딕" panose="020D0604000000000000" pitchFamily="50" charset="-127"/>
              </a:rPr>
              <a:t>구성원 및 역할</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 본격적으로 설명드릴 프로젝트를 열성적으로 진행해주신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정길종님을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팀장으로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엔지니어링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인태우님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사이언스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윤보람님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채길호님</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그리고 저까지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명으로 구성되었습니다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lvl="0" indent="0" algn="just" defTabSz="914400" rtl="0" eaLnBrk="1" fontAlgn="base" latinLnBrk="1" hangingPunct="1">
              <a:lnSpc>
                <a:spcPct val="160000"/>
              </a:lnSpc>
              <a:spcBef>
                <a:spcPts val="0"/>
              </a:spcBef>
              <a:spcAft>
                <a:spcPts val="0"/>
              </a:spcAft>
              <a:buClr>
                <a:srgbClr val="000000"/>
              </a:buClr>
              <a:buSzPts val="1400"/>
              <a:buFont typeface="Arial"/>
              <a:buNone/>
              <a:tabLst/>
              <a:defRPr/>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최근 미국 국채가 흔들리면서 우리나라 주식시장 또한 영향을 받아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하락장이 지속되고 있어 걱정하시는 분들이 많을 것 같은데요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프로젝트가 추후에 더 발전되어 이런 불안함을 덜어드릴 수 있게 된다면 좋겠습니다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92" name="Google Shape;292;p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4"/>
          <p:cNvSpPr txBox="1">
            <a:spLocks noGrp="1"/>
          </p:cNvSpPr>
          <p:nvPr>
            <p:ph type="ctrTitle"/>
          </p:nvPr>
        </p:nvSpPr>
        <p:spPr>
          <a:xfrm>
            <a:off x="1724433" y="2130425"/>
            <a:ext cx="19543573"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54"/>
          <p:cNvSpPr txBox="1">
            <a:spLocks noGrp="1"/>
          </p:cNvSpPr>
          <p:nvPr>
            <p:ph type="subTitle" idx="1"/>
          </p:nvPr>
        </p:nvSpPr>
        <p:spPr>
          <a:xfrm>
            <a:off x="3448866" y="3886200"/>
            <a:ext cx="16094707"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latin typeface="Noto Sans KR Medium" panose="020B0600000000000000" pitchFamily="34" charset="-127"/>
                <a:ea typeface="Noto Sans KR Medium" panose="020B0600000000000000" pitchFamily="34" charset="-127"/>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dirty="0"/>
          </a:p>
        </p:txBody>
      </p:sp>
      <p:sp>
        <p:nvSpPr>
          <p:cNvPr id="18" name="Google Shape;18;p5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19" name="Google Shape;19;p5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0" name="Google Shape;20;p5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9233238" y="-6483415"/>
            <a:ext cx="4525963" cy="2069319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16330405" y="613752"/>
            <a:ext cx="5851525" cy="51732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5792204" y="-4367943"/>
            <a:ext cx="5851525" cy="151366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5"/>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55"/>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5"/>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6"/>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1816244" y="4406901"/>
            <a:ext cx="19543573"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1816244" y="2906714"/>
            <a:ext cx="19543573"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57"/>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7"/>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8"/>
          <p:cNvSpPr txBox="1">
            <a:spLocks noGrp="1"/>
          </p:cNvSpPr>
          <p:nvPr>
            <p:ph type="body" idx="1"/>
          </p:nvPr>
        </p:nvSpPr>
        <p:spPr>
          <a:xfrm>
            <a:off x="1149622"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8"/>
          <p:cNvSpPr txBox="1">
            <a:spLocks noGrp="1"/>
          </p:cNvSpPr>
          <p:nvPr>
            <p:ph type="body" idx="2"/>
          </p:nvPr>
        </p:nvSpPr>
        <p:spPr>
          <a:xfrm>
            <a:off x="11687823"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58"/>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8"/>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8"/>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9"/>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9"/>
          <p:cNvSpPr txBox="1">
            <a:spLocks noGrp="1"/>
          </p:cNvSpPr>
          <p:nvPr>
            <p:ph type="body" idx="1"/>
          </p:nvPr>
        </p:nvSpPr>
        <p:spPr>
          <a:xfrm>
            <a:off x="1149622" y="1535113"/>
            <a:ext cx="1015898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59"/>
          <p:cNvSpPr txBox="1">
            <a:spLocks noGrp="1"/>
          </p:cNvSpPr>
          <p:nvPr>
            <p:ph type="body" idx="2"/>
          </p:nvPr>
        </p:nvSpPr>
        <p:spPr>
          <a:xfrm>
            <a:off x="1149622" y="2174875"/>
            <a:ext cx="1015898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59"/>
          <p:cNvSpPr txBox="1">
            <a:spLocks noGrp="1"/>
          </p:cNvSpPr>
          <p:nvPr>
            <p:ph type="body" idx="3"/>
          </p:nvPr>
        </p:nvSpPr>
        <p:spPr>
          <a:xfrm>
            <a:off x="11679841" y="1535113"/>
            <a:ext cx="1016297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9"/>
          <p:cNvSpPr txBox="1">
            <a:spLocks noGrp="1"/>
          </p:cNvSpPr>
          <p:nvPr>
            <p:ph type="body" idx="4"/>
          </p:nvPr>
        </p:nvSpPr>
        <p:spPr>
          <a:xfrm>
            <a:off x="11679841" y="2174875"/>
            <a:ext cx="1016297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59"/>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1149623" y="273050"/>
            <a:ext cx="756435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8989405" y="273051"/>
            <a:ext cx="12853412"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1149623" y="1435101"/>
            <a:ext cx="756435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61"/>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4506679" y="4800600"/>
            <a:ext cx="13795464"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2"/>
          <p:cNvSpPr>
            <a:spLocks noGrp="1"/>
          </p:cNvSpPr>
          <p:nvPr>
            <p:ph type="pic" idx="2"/>
          </p:nvPr>
        </p:nvSpPr>
        <p:spPr>
          <a:xfrm>
            <a:off x="4506679" y="612775"/>
            <a:ext cx="13795464" cy="4114800"/>
          </a:xfrm>
          <a:prstGeom prst="rect">
            <a:avLst/>
          </a:prstGeom>
          <a:noFill/>
          <a:ln>
            <a:noFill/>
          </a:ln>
        </p:spPr>
      </p:sp>
      <p:sp>
        <p:nvSpPr>
          <p:cNvPr id="68" name="Google Shape;68;p62"/>
          <p:cNvSpPr txBox="1">
            <a:spLocks noGrp="1"/>
          </p:cNvSpPr>
          <p:nvPr>
            <p:ph type="body" idx="1"/>
          </p:nvPr>
        </p:nvSpPr>
        <p:spPr>
          <a:xfrm>
            <a:off x="4506679" y="5367338"/>
            <a:ext cx="13795464"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62"/>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53"/>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Google Shape;12;p5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3" name="Google Shape;13;p5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5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44.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ites.google.com/view/cheolwon-yang/koself?authuser=0"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20.png"/><Relationship Id="rId3" Type="http://schemas.openxmlformats.org/officeDocument/2006/relationships/image" Target="../media/image141.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5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4" name="Google Shape;94;p1"/>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7">
            <a:alphaModFix/>
          </a:blip>
          <a:srcRect/>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STOCK CHANGE </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PREDICTION</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07" name="Google Shape;107;p1"/>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 name="Google Shape;108;p1"/>
          <p:cNvSpPr txBox="1"/>
          <p:nvPr/>
        </p:nvSpPr>
        <p:spPr>
          <a:xfrm>
            <a:off x="1716201" y="6765725"/>
            <a:ext cx="213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2021. 10. 0</a:t>
            </a:r>
            <a:r>
              <a:rPr lang="en-US" sz="2400" dirty="0">
                <a:solidFill>
                  <a:schemeClr val="lt1"/>
                </a:solidFill>
                <a:latin typeface="Noto Sans KR Medium" panose="020B0600000000000000" pitchFamily="34" charset="-127"/>
                <a:ea typeface="Noto Sans KR Medium" panose="020B0600000000000000" pitchFamily="34" charset="-127"/>
              </a:rPr>
              <a:t>8</a:t>
            </a: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9" name="Google Shape;109;p1"/>
          <p:cNvSpPr txBox="1"/>
          <p:nvPr/>
        </p:nvSpPr>
        <p:spPr>
          <a:xfrm>
            <a:off x="1438033" y="5303097"/>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pic>
        <p:nvPicPr>
          <p:cNvPr id="110" name="Google Shape;110;p1"/>
          <p:cNvPicPr preferRelativeResize="0"/>
          <p:nvPr/>
        </p:nvPicPr>
        <p:blipFill rotWithShape="1">
          <a:blip r:embed="rId8">
            <a:alphaModFix/>
            <a:extLst>
              <a:ext uri="{BEBA8EAE-BF5A-486C-A8C5-ECC9F3942E4B}">
                <a14:imgProps xmlns:a14="http://schemas.microsoft.com/office/drawing/2010/main">
                  <a14:imgLayer r:embed="rId9">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7976C879-9FC0-4554-B1F1-3EA566FB67E5}"/>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B72FE0B9-CE9F-4196-9F4F-768D67A175DA}"/>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328337D1-169B-42B3-997A-A2C76BEFB7E9}"/>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5E0BD30D-8CC2-4B29-905C-80359D325583}"/>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66CEB543-4D0A-4477-8E75-2B1C79A319D1}"/>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83B0FA8D-C530-432E-AFCA-D72CC65B7BC7}"/>
              </a:ext>
            </a:extLst>
          </p:cNvPr>
          <p:cNvSpPr/>
          <p:nvPr/>
        </p:nvSpPr>
        <p:spPr>
          <a:xfrm>
            <a:off x="2088550" y="432380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A352137C-77E1-4D6F-9DA5-4854563C8F96}"/>
              </a:ext>
            </a:extLst>
          </p:cNvPr>
          <p:cNvSpPr/>
          <p:nvPr/>
        </p:nvSpPr>
        <p:spPr>
          <a:xfrm>
            <a:off x="2088550" y="499055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9008F3F6-4757-4591-A8FF-80369C6F83E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1-2</a:t>
            </a:r>
          </a:p>
        </p:txBody>
      </p:sp>
      <p:sp>
        <p:nvSpPr>
          <p:cNvPr id="34" name="TextBox 33">
            <a:extLst>
              <a:ext uri="{FF2B5EF4-FFF2-40B4-BE49-F238E27FC236}">
                <a16:creationId xmlns:a16="http://schemas.microsoft.com/office/drawing/2014/main" id="{A088C8D0-A849-44F7-9376-FE4CACBF0DD8}"/>
              </a:ext>
            </a:extLst>
          </p:cNvPr>
          <p:cNvSpPr txBox="1"/>
          <p:nvPr/>
        </p:nvSpPr>
        <p:spPr>
          <a:xfrm>
            <a:off x="2491450" y="400406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데이터 수집</a:t>
            </a:r>
          </a:p>
        </p:txBody>
      </p:sp>
      <p:sp>
        <p:nvSpPr>
          <p:cNvPr id="35" name="TextBox 34">
            <a:extLst>
              <a:ext uri="{FF2B5EF4-FFF2-40B4-BE49-F238E27FC236}">
                <a16:creationId xmlns:a16="http://schemas.microsoft.com/office/drawing/2014/main" id="{A5AAB953-CA51-4D1B-9B83-ED0B389ED8CA}"/>
              </a:ext>
            </a:extLst>
          </p:cNvPr>
          <p:cNvSpPr txBox="1"/>
          <p:nvPr/>
        </p:nvSpPr>
        <p:spPr>
          <a:xfrm>
            <a:off x="2491450" y="465862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a:t>
            </a: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전처리</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36" name="Google Shape;215;p4">
            <a:extLst>
              <a:ext uri="{FF2B5EF4-FFF2-40B4-BE49-F238E27FC236}">
                <a16:creationId xmlns:a16="http://schemas.microsoft.com/office/drawing/2014/main" id="{34707FE6-40D9-456B-BBD2-C6B63B56800E}"/>
              </a:ext>
            </a:extLst>
          </p:cNvPr>
          <p:cNvSpPr/>
          <p:nvPr/>
        </p:nvSpPr>
        <p:spPr>
          <a:xfrm>
            <a:off x="2088550" y="5614491"/>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TextBox 36">
            <a:extLst>
              <a:ext uri="{FF2B5EF4-FFF2-40B4-BE49-F238E27FC236}">
                <a16:creationId xmlns:a16="http://schemas.microsoft.com/office/drawing/2014/main" id="{70054A21-23F3-4894-B49A-A036DB85B52E}"/>
              </a:ext>
            </a:extLst>
          </p:cNvPr>
          <p:cNvSpPr txBox="1"/>
          <p:nvPr/>
        </p:nvSpPr>
        <p:spPr>
          <a:xfrm>
            <a:off x="2491450" y="5282562"/>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분석 모형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68" name="Google Shape;368;p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11</a:t>
            </a:fld>
            <a:r>
              <a:rPr lang="en-US" sz="1050" b="1">
                <a:solidFill>
                  <a:srgbClr val="212D50"/>
                </a:solidFil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372" name="Google Shape;372;p8"/>
          <p:cNvSpPr txBox="1"/>
          <p:nvPr/>
        </p:nvSpPr>
        <p:spPr>
          <a:xfrm>
            <a:off x="1191327" y="1113425"/>
            <a:ext cx="17279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시가총액</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상위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종목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dirty="0">
                <a:solidFill>
                  <a:srgbClr val="C0504D"/>
                </a:solidFill>
                <a:latin typeface="Noto Sans KR Medium" panose="020B0600000000000000" pitchFamily="34" charset="-127"/>
                <a:ea typeface="Noto Sans KR Medium" panose="020B0600000000000000" pitchFamily="34" charset="-127"/>
              </a:rPr>
              <a:t>삼성전자</a:t>
            </a:r>
            <a:r>
              <a:rPr lang="en-US" sz="2400" b="1" dirty="0">
                <a:solidFill>
                  <a:srgbClr val="C0504D"/>
                </a:solidFill>
                <a:latin typeface="Noto Sans KR Medium" panose="020B0600000000000000" pitchFamily="34" charset="-127"/>
                <a:ea typeface="Noto Sans KR Medium" panose="020B0600000000000000" pitchFamily="34" charset="-127"/>
              </a:rPr>
              <a:t> ‧SK</a:t>
            </a:r>
            <a:r>
              <a:rPr lang="ko-KR" altLang="en-US" sz="2400" b="1" dirty="0">
                <a:solidFill>
                  <a:srgbClr val="C0504D"/>
                </a:solidFill>
                <a:latin typeface="Noto Sans KR Medium" panose="020B0600000000000000" pitchFamily="34" charset="-127"/>
                <a:ea typeface="Noto Sans KR Medium" panose="020B0600000000000000" pitchFamily="34" charset="-127"/>
              </a:rPr>
              <a:t>하이닉스</a:t>
            </a:r>
            <a:r>
              <a:rPr lang="en-US" sz="2400" b="1" dirty="0">
                <a:solidFill>
                  <a:srgbClr val="C0504D"/>
                </a:solidFill>
                <a:latin typeface="Noto Sans KR Medium" panose="020B0600000000000000" pitchFamily="34" charset="-127"/>
                <a:ea typeface="Noto Sans KR Medium" panose="020B0600000000000000" pitchFamily="34" charset="-127"/>
              </a:rPr>
              <a:t>‧LG</a:t>
            </a:r>
            <a:r>
              <a:rPr lang="ko-KR" altLang="en-US" sz="2400" b="1" dirty="0">
                <a:solidFill>
                  <a:srgbClr val="C0504D"/>
                </a:solidFill>
                <a:latin typeface="Noto Sans KR Medium" panose="020B0600000000000000" pitchFamily="34" charset="-127"/>
                <a:ea typeface="Noto Sans KR Medium" panose="020B0600000000000000" pitchFamily="34" charset="-127"/>
              </a:rPr>
              <a:t>화학</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현대차</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373" name="Google Shape;373;p8"/>
          <p:cNvSpPr txBox="1"/>
          <p:nvPr/>
        </p:nvSpPr>
        <p:spPr>
          <a:xfrm>
            <a:off x="1327375" y="1676856"/>
            <a:ext cx="149466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1F3864"/>
                </a:solidFill>
                <a:latin typeface="Noto Sans KR Medium" panose="020B0600000000000000" pitchFamily="34" charset="-127"/>
                <a:ea typeface="Noto Sans KR Medium" panose="020B0600000000000000" pitchFamily="34" charset="-127"/>
              </a:rPr>
              <a:t>KOSPI </a:t>
            </a:r>
            <a:r>
              <a:rPr lang="en-US" sz="2400" b="1" dirty="0" err="1">
                <a:solidFill>
                  <a:srgbClr val="1F3864"/>
                </a:solidFill>
                <a:latin typeface="Noto Sans KR Medium" panose="020B0600000000000000" pitchFamily="34" charset="-127"/>
                <a:ea typeface="Noto Sans KR Medium" panose="020B0600000000000000" pitchFamily="34" charset="-127"/>
              </a:rPr>
              <a:t>시가총액</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상위</a:t>
            </a:r>
            <a:r>
              <a:rPr lang="en-US" sz="2400" b="1" dirty="0">
                <a:solidFill>
                  <a:srgbClr val="1F3864"/>
                </a:solidFill>
                <a:latin typeface="Noto Sans KR Medium" panose="020B0600000000000000" pitchFamily="34" charset="-127"/>
                <a:ea typeface="Noto Sans KR Medium" panose="020B0600000000000000" pitchFamily="34" charset="-127"/>
              </a:rPr>
              <a:t> 10종목</a:t>
            </a:r>
            <a:r>
              <a:rPr lang="en-US" b="1" dirty="0">
                <a:solidFill>
                  <a:srgbClr val="1F3864"/>
                </a:solidFill>
                <a:latin typeface="Noto Sans KR Medium" panose="020B0600000000000000" pitchFamily="34" charset="-127"/>
                <a:ea typeface="Noto Sans KR Medium" panose="020B0600000000000000" pitchFamily="34" charset="-127"/>
              </a:rPr>
              <a:t>(2021. 9. </a:t>
            </a:r>
            <a:r>
              <a:rPr lang="en-US" b="1" dirty="0" err="1">
                <a:solidFill>
                  <a:srgbClr val="1F3864"/>
                </a:solidFill>
                <a:latin typeface="Noto Sans KR Medium" panose="020B0600000000000000" pitchFamily="34" charset="-127"/>
                <a:ea typeface="Noto Sans KR Medium" panose="020B0600000000000000" pitchFamily="34" charset="-127"/>
              </a:rPr>
              <a:t>기준</a:t>
            </a:r>
            <a:r>
              <a:rPr lang="en-US" b="1" dirty="0">
                <a:solidFill>
                  <a:srgbClr val="1F3864"/>
                </a:solidFill>
                <a:latin typeface="Noto Sans KR Medium" panose="020B0600000000000000" pitchFamily="34" charset="-127"/>
                <a:ea typeface="Noto Sans KR Medium" panose="020B0600000000000000" pitchFamily="34" charset="-127"/>
              </a:rPr>
              <a:t>)</a:t>
            </a:r>
            <a:r>
              <a:rPr lang="en-US" sz="2400" b="1" dirty="0">
                <a:solidFill>
                  <a:srgbClr val="1F3864"/>
                </a:solidFill>
                <a:latin typeface="Noto Sans KR Medium" panose="020B0600000000000000" pitchFamily="34" charset="-127"/>
                <a:ea typeface="Noto Sans KR Medium" panose="020B0600000000000000" pitchFamily="34" charset="-127"/>
              </a:rPr>
              <a:t> 중 </a:t>
            </a:r>
            <a:r>
              <a:rPr lang="en-US" sz="2400" b="1" dirty="0" err="1">
                <a:solidFill>
                  <a:srgbClr val="1F3864"/>
                </a:solidFill>
                <a:latin typeface="Noto Sans KR Medium" panose="020B0600000000000000" pitchFamily="34" charset="-127"/>
                <a:ea typeface="Noto Sans KR Medium" panose="020B0600000000000000" pitchFamily="34" charset="-127"/>
              </a:rPr>
              <a:t>그룹사</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중복</a:t>
            </a:r>
            <a:r>
              <a:rPr lang="en-US" sz="2400" b="1" dirty="0">
                <a:solidFill>
                  <a:srgbClr val="1F3864"/>
                </a:solidFill>
                <a:latin typeface="Noto Sans KR Medium" panose="020B0600000000000000" pitchFamily="34" charset="-127"/>
                <a:ea typeface="Noto Sans KR Medium" panose="020B0600000000000000" pitchFamily="34" charset="-127"/>
              </a:rPr>
              <a:t> 및 </a:t>
            </a:r>
            <a:r>
              <a:rPr lang="en-US" sz="2400" b="1" dirty="0" err="1">
                <a:solidFill>
                  <a:srgbClr val="1F3864"/>
                </a:solidFill>
                <a:latin typeface="Noto Sans KR Medium" panose="020B0600000000000000" pitchFamily="34" charset="-127"/>
                <a:ea typeface="Noto Sans KR Medium" panose="020B0600000000000000" pitchFamily="34" charset="-127"/>
              </a:rPr>
              <a:t>네이버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카카오를</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제외한</a:t>
            </a:r>
            <a:r>
              <a:rPr lang="en-US" sz="2400" b="1" dirty="0">
                <a:solidFill>
                  <a:srgbClr val="1F3864"/>
                </a:solidFill>
                <a:latin typeface="Noto Sans KR Medium" panose="020B0600000000000000" pitchFamily="34" charset="-127"/>
                <a:ea typeface="Noto Sans KR Medium" panose="020B0600000000000000" pitchFamily="34" charset="-127"/>
              </a:rPr>
              <a:t> 5개 </a:t>
            </a:r>
            <a:r>
              <a:rPr lang="en-US" sz="2400" b="1" dirty="0" err="1">
                <a:solidFill>
                  <a:srgbClr val="1F3864"/>
                </a:solidFill>
                <a:latin typeface="Noto Sans KR Medium" panose="020B0600000000000000" pitchFamily="34" charset="-127"/>
                <a:ea typeface="Noto Sans KR Medium" panose="020B0600000000000000" pitchFamily="34" charset="-127"/>
              </a:rPr>
              <a:t>종목</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선정</a:t>
            </a:r>
            <a:endParaRPr sz="2400" dirty="0">
              <a:solidFill>
                <a:srgbClr val="1F3864"/>
              </a:solidFill>
              <a:latin typeface="Noto Sans KR Medium" panose="020B0600000000000000" pitchFamily="34" charset="-127"/>
              <a:ea typeface="Noto Sans KR Medium" panose="020B0600000000000000" pitchFamily="34" charset="-127"/>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추가 기능 1" title="Web Viewer">
                <a:extLst>
                  <a:ext uri="{FF2B5EF4-FFF2-40B4-BE49-F238E27FC236}">
                    <a16:creationId xmlns:a16="http://schemas.microsoft.com/office/drawing/2014/main" id="{A69E4826-F05D-45BF-BEF3-5FBEFBFA344A}"/>
                  </a:ext>
                </a:extLst>
              </p:cNvPr>
              <p:cNvGraphicFramePr>
                <a:graphicFrameLocks noGrp="1"/>
              </p:cNvGraphicFramePr>
              <p:nvPr>
                <p:extLst>
                  <p:ext uri="{D42A27DB-BD31-4B8C-83A1-F6EECF244321}">
                    <p14:modId xmlns:p14="http://schemas.microsoft.com/office/powerpoint/2010/main" val="2017472227"/>
                  </p:ext>
                </p:extLst>
              </p:nvPr>
            </p:nvGraphicFramePr>
            <p:xfrm>
              <a:off x="2487706" y="2447365"/>
              <a:ext cx="13904259" cy="708039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추가 기능 1" title="Web Viewer">
                <a:extLst>
                  <a:ext uri="{FF2B5EF4-FFF2-40B4-BE49-F238E27FC236}">
                    <a16:creationId xmlns:a16="http://schemas.microsoft.com/office/drawing/2014/main" id="{A69E4826-F05D-45BF-BEF3-5FBEFBFA344A}"/>
                  </a:ext>
                </a:extLst>
              </p:cNvPr>
              <p:cNvPicPr>
                <a:picLocks noGrp="1" noRot="1" noChangeAspect="1" noMove="1" noResize="1" noEditPoints="1" noAdjustHandles="1" noChangeArrowheads="1" noChangeShapeType="1"/>
              </p:cNvPicPr>
              <p:nvPr/>
            </p:nvPicPr>
            <p:blipFill>
              <a:blip r:embed="rId4"/>
              <a:stretch>
                <a:fillRect/>
              </a:stretch>
            </p:blipFill>
            <p:spPr>
              <a:xfrm>
                <a:off x="2487706" y="2447365"/>
                <a:ext cx="13904259" cy="7080394"/>
              </a:xfrm>
              <a:prstGeom prst="rect">
                <a:avLst/>
              </a:prstGeom>
            </p:spPr>
          </p:pic>
        </mc:Fallback>
      </mc:AlternateContent>
      <p:sp>
        <p:nvSpPr>
          <p:cNvPr id="9" name="Google Shape;446;p11">
            <a:extLst>
              <a:ext uri="{FF2B5EF4-FFF2-40B4-BE49-F238E27FC236}">
                <a16:creationId xmlns:a16="http://schemas.microsoft.com/office/drawing/2014/main" id="{28D46CFE-C85E-412B-8C44-FF540FF7EA4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10"/>
          <p:cNvGrpSpPr/>
          <p:nvPr/>
        </p:nvGrpSpPr>
        <p:grpSpPr>
          <a:xfrm>
            <a:off x="10005956" y="7857667"/>
            <a:ext cx="5741981" cy="2093223"/>
            <a:chOff x="7259011" y="7692038"/>
            <a:chExt cx="5154723" cy="2093223"/>
          </a:xfrm>
        </p:grpSpPr>
        <p:pic>
          <p:nvPicPr>
            <p:cNvPr id="381" name="Google Shape;381;p10"/>
            <p:cNvPicPr preferRelativeResize="0"/>
            <p:nvPr/>
          </p:nvPicPr>
          <p:blipFill rotWithShape="1">
            <a:blip r:embed="rId3">
              <a:alphaModFix/>
            </a:blip>
            <a:srcRect/>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pic>
        <p:nvPicPr>
          <p:cNvPr id="383" name="Google Shape;383;p10"/>
          <p:cNvPicPr preferRelativeResize="0"/>
          <p:nvPr/>
        </p:nvPicPr>
        <p:blipFill rotWithShape="1">
          <a:blip r:embed="rId4">
            <a:alphaModFix/>
          </a:blip>
          <a:srcRect l="15770" t="27820" r="9891" b="36089"/>
          <a:stretch/>
        </p:blipFill>
        <p:spPr>
          <a:xfrm>
            <a:off x="10351462" y="2088725"/>
            <a:ext cx="2464254" cy="795602"/>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3123026" y="1943408"/>
            <a:ext cx="4234543" cy="1000159"/>
          </a:xfrm>
          <a:prstGeom prst="rect">
            <a:avLst/>
          </a:prstGeom>
          <a:noFill/>
          <a:ln>
            <a:noFill/>
          </a:ln>
        </p:spPr>
      </p:pic>
      <p:grpSp>
        <p:nvGrpSpPr>
          <p:cNvPr id="385" name="Google Shape;385;p10"/>
          <p:cNvGrpSpPr/>
          <p:nvPr/>
        </p:nvGrpSpPr>
        <p:grpSpPr>
          <a:xfrm>
            <a:off x="10351462" y="3097688"/>
            <a:ext cx="5186957" cy="4459800"/>
            <a:chOff x="9492601" y="2552217"/>
            <a:chExt cx="3609945" cy="3286125"/>
          </a:xfrm>
        </p:grpSpPr>
        <p:pic>
          <p:nvPicPr>
            <p:cNvPr id="386" name="Google Shape;386;p10"/>
            <p:cNvPicPr preferRelativeResize="0"/>
            <p:nvPr/>
          </p:nvPicPr>
          <p:blipFill rotWithShape="1">
            <a:blip r:embed="rId6">
              <a:alphaModFix/>
            </a:blip>
            <a:srcRect l="5066" r="84148"/>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6">
              <a:alphaModFix/>
            </a:blip>
            <a:srcRect l="60720"/>
            <a:stretch/>
          </p:blipFill>
          <p:spPr>
            <a:xfrm>
              <a:off x="10270332" y="2552217"/>
              <a:ext cx="2832214" cy="3286125"/>
            </a:xfrm>
            <a:prstGeom prst="rect">
              <a:avLst/>
            </a:prstGeom>
            <a:noFill/>
            <a:ln>
              <a:noFill/>
            </a:ln>
          </p:spPr>
        </p:pic>
      </p:grpSp>
      <p:grpSp>
        <p:nvGrpSpPr>
          <p:cNvPr id="388" name="Google Shape;388;p10"/>
          <p:cNvGrpSpPr/>
          <p:nvPr/>
        </p:nvGrpSpPr>
        <p:grpSpPr>
          <a:xfrm>
            <a:off x="3123026" y="3074699"/>
            <a:ext cx="5840100" cy="4455622"/>
            <a:chOff x="1676059" y="3519487"/>
            <a:chExt cx="4881902" cy="3693210"/>
          </a:xfrm>
        </p:grpSpPr>
        <p:pic>
          <p:nvPicPr>
            <p:cNvPr id="389" name="Google Shape;389;p10"/>
            <p:cNvPicPr preferRelativeResize="0"/>
            <p:nvPr/>
          </p:nvPicPr>
          <p:blipFill rotWithShape="1">
            <a:blip r:embed="rId7">
              <a:alphaModFix/>
            </a:blip>
            <a:srcRect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7">
              <a:alphaModFix/>
            </a:blip>
            <a:srcRect l="19575" t="3252" b="91100"/>
            <a:stretch/>
          </p:blipFill>
          <p:spPr>
            <a:xfrm>
              <a:off x="2635816" y="3595688"/>
              <a:ext cx="3922145" cy="228599"/>
            </a:xfrm>
            <a:prstGeom prst="rect">
              <a:avLst/>
            </a:prstGeom>
            <a:noFill/>
            <a:ln>
              <a:noFill/>
            </a:ln>
          </p:spPr>
        </p:pic>
      </p:grpSp>
      <p:sp>
        <p:nvSpPr>
          <p:cNvPr id="391" name="Google Shape;391;p10"/>
          <p:cNvSpPr txBox="1"/>
          <p:nvPr/>
        </p:nvSpPr>
        <p:spPr>
          <a:xfrm>
            <a:off x="3336131"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516D76"/>
                </a:solidFill>
                <a:latin typeface="Noto Sans KR Medium" panose="020B0600000000000000" pitchFamily="34" charset="-127"/>
                <a:ea typeface="Noto Sans KR Medium" panose="020B0600000000000000" pitchFamily="34" charset="-127"/>
                <a:sym typeface="Arial"/>
              </a:rPr>
              <a:t>주식 거래 데이터</a:t>
            </a:r>
            <a:endParaRPr sz="2000" b="1" i="0" u="none" strike="noStrike" cap="none">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392" name="Google Shape;392;p10"/>
          <p:cNvSpPr txBox="1"/>
          <p:nvPr/>
        </p:nvSpPr>
        <p:spPr>
          <a:xfrm>
            <a:off x="3668942" y="852547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시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3" name="Google Shape;393;p10"/>
          <p:cNvSpPr txBox="1"/>
          <p:nvPr/>
        </p:nvSpPr>
        <p:spPr>
          <a:xfrm>
            <a:off x="3668942" y="890514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고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4" name="Google Shape;394;p10"/>
          <p:cNvSpPr txBox="1"/>
          <p:nvPr/>
        </p:nvSpPr>
        <p:spPr>
          <a:xfrm>
            <a:off x="3668942" y="9274477"/>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저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grpSp>
        <p:nvGrpSpPr>
          <p:cNvPr id="395" name="Google Shape;395;p10"/>
          <p:cNvGrpSpPr/>
          <p:nvPr/>
        </p:nvGrpSpPr>
        <p:grpSpPr>
          <a:xfrm>
            <a:off x="3138100" y="7857682"/>
            <a:ext cx="5670195" cy="2093224"/>
            <a:chOff x="1507331" y="7705966"/>
            <a:chExt cx="5154723" cy="2093224"/>
          </a:xfrm>
        </p:grpSpPr>
        <p:pic>
          <p:nvPicPr>
            <p:cNvPr id="396" name="Google Shape;396;p10"/>
            <p:cNvPicPr preferRelativeResize="0"/>
            <p:nvPr/>
          </p:nvPicPr>
          <p:blipFill rotWithShape="1">
            <a:blip r:embed="rId3">
              <a:alphaModFix/>
            </a:blip>
            <a:srcRect/>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sp>
        <p:nvSpPr>
          <p:cNvPr id="398" name="Google Shape;398;p10"/>
          <p:cNvSpPr txBox="1"/>
          <p:nvPr/>
        </p:nvSpPr>
        <p:spPr>
          <a:xfrm>
            <a:off x="5948501" y="8521976"/>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종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9" name="Google Shape;399;p10"/>
          <p:cNvSpPr txBox="1"/>
          <p:nvPr/>
        </p:nvSpPr>
        <p:spPr>
          <a:xfrm>
            <a:off x="5948501" y="889130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거래량</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0" name="Google Shape;400;p10"/>
          <p:cNvSpPr txBox="1"/>
          <p:nvPr/>
        </p:nvSpPr>
        <p:spPr>
          <a:xfrm>
            <a:off x="4808721" y="8512379"/>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Open</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1" name="Google Shape;401;p10"/>
          <p:cNvSpPr txBox="1"/>
          <p:nvPr/>
        </p:nvSpPr>
        <p:spPr>
          <a:xfrm>
            <a:off x="4808721" y="889205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High</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2" name="Google Shape;402;p10"/>
          <p:cNvSpPr txBox="1"/>
          <p:nvPr/>
        </p:nvSpPr>
        <p:spPr>
          <a:xfrm>
            <a:off x="4808721" y="9261384"/>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Low</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3" name="Google Shape;403;p10"/>
          <p:cNvSpPr txBox="1"/>
          <p:nvPr/>
        </p:nvSpPr>
        <p:spPr>
          <a:xfrm>
            <a:off x="7088280" y="8508883"/>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Close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4" name="Google Shape;404;p10"/>
          <p:cNvSpPr txBox="1"/>
          <p:nvPr/>
        </p:nvSpPr>
        <p:spPr>
          <a:xfrm>
            <a:off x="7088280" y="887821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Volume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5" name="Google Shape;405;p10"/>
          <p:cNvSpPr txBox="1"/>
          <p:nvPr/>
        </p:nvSpPr>
        <p:spPr>
          <a:xfrm>
            <a:off x="5948500" y="9248291"/>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변동률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6" name="Google Shape;406;p10"/>
          <p:cNvSpPr txBox="1"/>
          <p:nvPr/>
        </p:nvSpPr>
        <p:spPr>
          <a:xfrm>
            <a:off x="7088279" y="923519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Change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7" name="Google Shape;407;p10"/>
          <p:cNvSpPr txBox="1"/>
          <p:nvPr/>
        </p:nvSpPr>
        <p:spPr>
          <a:xfrm>
            <a:off x="10250776"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재무</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ko-KR" altLang="en-US" sz="2000" b="1" dirty="0">
                <a:solidFill>
                  <a:srgbClr val="516D76"/>
                </a:solidFill>
                <a:latin typeface="Noto Sans KR Medium" panose="020B0600000000000000" pitchFamily="34" charset="-127"/>
                <a:ea typeface="Noto Sans KR Medium" panose="020B0600000000000000" pitchFamily="34" charset="-127"/>
              </a:rPr>
              <a:t>지표</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데이터</a:t>
            </a:r>
            <a:endParaRPr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408" name="Google Shape;408;p10"/>
          <p:cNvSpPr txBox="1"/>
          <p:nvPr/>
        </p:nvSpPr>
        <p:spPr>
          <a:xfrm>
            <a:off x="10264265" y="8654721"/>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주가수익비율</a:t>
            </a:r>
            <a:endParaRPr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9" name="Google Shape;409;p10"/>
          <p:cNvSpPr txBox="1"/>
          <p:nvPr/>
        </p:nvSpPr>
        <p:spPr>
          <a:xfrm>
            <a:off x="10264265" y="9109016"/>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주가순자산비율</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0" name="Google Shape;410;p10"/>
          <p:cNvSpPr txBox="1"/>
          <p:nvPr/>
        </p:nvSpPr>
        <p:spPr>
          <a:xfrm>
            <a:off x="12950816" y="8651225"/>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자기자본이익률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1" name="Google Shape;411;p10"/>
          <p:cNvSpPr txBox="1"/>
          <p:nvPr/>
        </p:nvSpPr>
        <p:spPr>
          <a:xfrm>
            <a:off x="12950816" y="9095178"/>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총자산순이익률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2" name="Google Shape;412;p10"/>
          <p:cNvSpPr txBox="1"/>
          <p:nvPr/>
        </p:nvSpPr>
        <p:spPr>
          <a:xfrm>
            <a:off x="12069712" y="864162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PER</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3" name="Google Shape;413;p10"/>
          <p:cNvSpPr txBox="1"/>
          <p:nvPr/>
        </p:nvSpPr>
        <p:spPr>
          <a:xfrm>
            <a:off x="12069712" y="9095924"/>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rPr>
              <a:t>PBR</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4" name="Google Shape;414;p10"/>
          <p:cNvSpPr txBox="1"/>
          <p:nvPr/>
        </p:nvSpPr>
        <p:spPr>
          <a:xfrm>
            <a:off x="14731515" y="8638131"/>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5" name="Google Shape;415;p10"/>
          <p:cNvSpPr txBox="1"/>
          <p:nvPr/>
        </p:nvSpPr>
        <p:spPr>
          <a:xfrm>
            <a:off x="14731515" y="908208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ROA</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6" name="Google Shape;416;p1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7" name="Google Shape;417;p1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18" name="Google Shape;418;p1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20" name="Google Shape;420;p10"/>
          <p:cNvSpPr txBox="1"/>
          <p:nvPr/>
        </p:nvSpPr>
        <p:spPr>
          <a:xfrm>
            <a:off x="1191331" y="1113418"/>
            <a:ext cx="6553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주식‧재무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지표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3" name="Google Shape;446;p11">
            <a:extLst>
              <a:ext uri="{FF2B5EF4-FFF2-40B4-BE49-F238E27FC236}">
                <a16:creationId xmlns:a16="http://schemas.microsoft.com/office/drawing/2014/main" id="{756D3C31-28BE-43AD-AA2E-AF711E4CE8D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a:stretch/>
        </p:blipFill>
        <p:spPr>
          <a:xfrm>
            <a:off x="1126331" y="3356956"/>
            <a:ext cx="3086100" cy="723900"/>
          </a:xfrm>
          <a:prstGeom prst="rect">
            <a:avLst/>
          </a:prstGeom>
          <a:noFill/>
          <a:ln>
            <a:noFill/>
          </a:ln>
        </p:spPr>
      </p:pic>
      <p:pic>
        <p:nvPicPr>
          <p:cNvPr id="426" name="Google Shape;426;p11"/>
          <p:cNvPicPr preferRelativeResize="0"/>
          <p:nvPr/>
        </p:nvPicPr>
        <p:blipFill rotWithShape="1">
          <a:blip r:embed="rId4">
            <a:alphaModFix/>
          </a:blip>
          <a:srcRect/>
          <a:stretch/>
        </p:blipFill>
        <p:spPr>
          <a:xfrm>
            <a:off x="12798881" y="3278791"/>
            <a:ext cx="3076575" cy="895350"/>
          </a:xfrm>
          <a:prstGeom prst="rect">
            <a:avLst/>
          </a:prstGeom>
          <a:noFill/>
          <a:ln>
            <a:noFill/>
          </a:ln>
        </p:spPr>
      </p:pic>
      <p:pic>
        <p:nvPicPr>
          <p:cNvPr id="427" name="Google Shape;427;p11"/>
          <p:cNvPicPr preferRelativeResize="0"/>
          <p:nvPr/>
        </p:nvPicPr>
        <p:blipFill rotWithShape="1">
          <a:blip r:embed="rId5">
            <a:alphaModFix/>
          </a:blip>
          <a:srcRect/>
          <a:stretch/>
        </p:blipFill>
        <p:spPr>
          <a:xfrm>
            <a:off x="4556347" y="3235928"/>
            <a:ext cx="2461019" cy="937531"/>
          </a:xfrm>
          <a:prstGeom prst="rect">
            <a:avLst/>
          </a:prstGeom>
          <a:noFill/>
          <a:ln>
            <a:noFill/>
          </a:ln>
        </p:spPr>
      </p:pic>
      <p:pic>
        <p:nvPicPr>
          <p:cNvPr id="428" name="Google Shape;428;p11"/>
          <p:cNvPicPr preferRelativeResize="0"/>
          <p:nvPr/>
        </p:nvPicPr>
        <p:blipFill rotWithShape="1">
          <a:blip r:embed="rId6">
            <a:alphaModFix/>
          </a:blip>
          <a:srcRect/>
          <a:stretch/>
        </p:blipFill>
        <p:spPr>
          <a:xfrm>
            <a:off x="15875456" y="3235928"/>
            <a:ext cx="2609850" cy="981075"/>
          </a:xfrm>
          <a:prstGeom prst="rect">
            <a:avLst/>
          </a:prstGeom>
          <a:noFill/>
          <a:ln>
            <a:noFill/>
          </a:ln>
        </p:spPr>
      </p:pic>
      <p:pic>
        <p:nvPicPr>
          <p:cNvPr id="429" name="Google Shape;429;p11"/>
          <p:cNvPicPr preferRelativeResize="0"/>
          <p:nvPr/>
        </p:nvPicPr>
        <p:blipFill rotWithShape="1">
          <a:blip r:embed="rId7">
            <a:alphaModFix/>
          </a:blip>
          <a:srcRect/>
          <a:stretch/>
        </p:blipFill>
        <p:spPr>
          <a:xfrm>
            <a:off x="8863452" y="3164722"/>
            <a:ext cx="3931415" cy="1046729"/>
          </a:xfrm>
          <a:prstGeom prst="rect">
            <a:avLst/>
          </a:prstGeom>
          <a:noFill/>
          <a:ln>
            <a:noFill/>
          </a:ln>
        </p:spPr>
      </p:pic>
      <p:sp>
        <p:nvSpPr>
          <p:cNvPr id="430" name="Google Shape;430;p11"/>
          <p:cNvSpPr txBox="1"/>
          <p:nvPr/>
        </p:nvSpPr>
        <p:spPr>
          <a:xfrm>
            <a:off x="2309356" y="232064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431" name="Google Shape;431;p11"/>
          <p:cNvSpPr txBox="1"/>
          <p:nvPr/>
        </p:nvSpPr>
        <p:spPr>
          <a:xfrm>
            <a:off x="11344277" y="225169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432" name="Google Shape;432;p11"/>
          <p:cNvPicPr preferRelativeResize="0"/>
          <p:nvPr/>
        </p:nvPicPr>
        <p:blipFill rotWithShape="1">
          <a:blip r:embed="rId8">
            <a:alphaModFix/>
          </a:blip>
          <a:srcRect/>
          <a:stretch/>
        </p:blipFill>
        <p:spPr>
          <a:xfrm>
            <a:off x="2805091" y="2906315"/>
            <a:ext cx="2484000" cy="50291"/>
          </a:xfrm>
          <a:prstGeom prst="rect">
            <a:avLst/>
          </a:prstGeom>
          <a:noFill/>
          <a:ln>
            <a:noFill/>
          </a:ln>
        </p:spPr>
      </p:pic>
      <p:pic>
        <p:nvPicPr>
          <p:cNvPr id="433" name="Google Shape;433;p11"/>
          <p:cNvPicPr preferRelativeResize="0"/>
          <p:nvPr/>
        </p:nvPicPr>
        <p:blipFill rotWithShape="1">
          <a:blip r:embed="rId8">
            <a:alphaModFix/>
          </a:blip>
          <a:srcRect/>
          <a:stretch/>
        </p:blipFill>
        <p:spPr>
          <a:xfrm>
            <a:off x="11534011" y="2862511"/>
            <a:ext cx="3096000" cy="50291"/>
          </a:xfrm>
          <a:prstGeom prst="rect">
            <a:avLst/>
          </a:prstGeom>
          <a:noFill/>
          <a:ln>
            <a:noFill/>
          </a:ln>
        </p:spPr>
      </p:pic>
      <p:pic>
        <p:nvPicPr>
          <p:cNvPr id="434" name="Google Shape;434;p11"/>
          <p:cNvPicPr preferRelativeResize="0"/>
          <p:nvPr/>
        </p:nvPicPr>
        <p:blipFill rotWithShape="1">
          <a:blip r:embed="rId9">
            <a:alphaModFix/>
          </a:blip>
          <a:srcRect l="18594"/>
          <a:stretch/>
        </p:blipFill>
        <p:spPr>
          <a:xfrm>
            <a:off x="821531" y="4471215"/>
            <a:ext cx="7163644" cy="5038451"/>
          </a:xfrm>
          <a:prstGeom prst="rect">
            <a:avLst/>
          </a:prstGeom>
          <a:noFill/>
          <a:ln>
            <a:noFill/>
          </a:ln>
        </p:spPr>
      </p:pic>
      <p:sp>
        <p:nvSpPr>
          <p:cNvPr id="435" name="Google Shape;435;p11"/>
          <p:cNvSpPr/>
          <p:nvPr/>
        </p:nvSpPr>
        <p:spPr>
          <a:xfrm>
            <a:off x="853259" y="5124761"/>
            <a:ext cx="5998369" cy="5283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6" name="Google Shape;436;p11"/>
          <p:cNvSpPr/>
          <p:nvPr/>
        </p:nvSpPr>
        <p:spPr>
          <a:xfrm>
            <a:off x="1441428" y="5852149"/>
            <a:ext cx="993316" cy="21108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7" name="Google Shape;437;p11"/>
          <p:cNvSpPr/>
          <p:nvPr/>
        </p:nvSpPr>
        <p:spPr>
          <a:xfrm>
            <a:off x="830262" y="8516158"/>
            <a:ext cx="4954566" cy="993508"/>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438" name="Google Shape;438;p11"/>
          <p:cNvPicPr preferRelativeResize="0"/>
          <p:nvPr/>
        </p:nvPicPr>
        <p:blipFill rotWithShape="1">
          <a:blip r:embed="rId10">
            <a:alphaModFix/>
          </a:blip>
          <a:srcRect/>
          <a:stretch/>
        </p:blipFill>
        <p:spPr>
          <a:xfrm>
            <a:off x="8745998" y="4769436"/>
            <a:ext cx="6092031" cy="4740231"/>
          </a:xfrm>
          <a:prstGeom prst="rect">
            <a:avLst/>
          </a:prstGeom>
          <a:noFill/>
          <a:ln>
            <a:noFill/>
          </a:ln>
        </p:spPr>
      </p:pic>
      <p:pic>
        <p:nvPicPr>
          <p:cNvPr id="439" name="Google Shape;439;p11"/>
          <p:cNvPicPr preferRelativeResize="0"/>
          <p:nvPr/>
        </p:nvPicPr>
        <p:blipFill rotWithShape="1">
          <a:blip r:embed="rId11">
            <a:alphaModFix/>
          </a:blip>
          <a:srcRect/>
          <a:stretch/>
        </p:blipFill>
        <p:spPr>
          <a:xfrm>
            <a:off x="14966195" y="4771023"/>
            <a:ext cx="3519110" cy="4379142"/>
          </a:xfrm>
          <a:prstGeom prst="rect">
            <a:avLst/>
          </a:prstGeom>
          <a:noFill/>
          <a:ln>
            <a:noFill/>
          </a:ln>
        </p:spPr>
      </p:pic>
      <p:sp>
        <p:nvSpPr>
          <p:cNvPr id="440" name="Google Shape;440;p11"/>
          <p:cNvSpPr/>
          <p:nvPr/>
        </p:nvSpPr>
        <p:spPr>
          <a:xfrm>
            <a:off x="8670131" y="8211681"/>
            <a:ext cx="1759720"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1" name="Google Shape;441;p11"/>
          <p:cNvSpPr/>
          <p:nvPr/>
        </p:nvSpPr>
        <p:spPr>
          <a:xfrm>
            <a:off x="8898731" y="8995901"/>
            <a:ext cx="1454314"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2" name="Google Shape;442;p11"/>
          <p:cNvSpPr/>
          <p:nvPr/>
        </p:nvSpPr>
        <p:spPr>
          <a:xfrm>
            <a:off x="15528131" y="5124761"/>
            <a:ext cx="2514600" cy="36144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44" name="Google Shape;444;p11"/>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45" name="Google Shape;445;p11"/>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46" name="Google Shape;446;p1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47" name="Google Shape;447;p11"/>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경제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일간지‧주식</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콘텐츠</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채널</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55" name="Google Shape;455;gf59b30ca06_0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14</a:t>
            </a:fld>
            <a:r>
              <a:rPr lang="en-US" sz="1050" b="1">
                <a:solidFill>
                  <a:srgbClr val="212D50"/>
                </a:solidFil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457" name="Google Shape;457;gf59b30ca06_0_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뉴스</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일일</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데이터</a:t>
            </a:r>
            <a:r>
              <a:rPr lang="en-US" sz="2200" b="1" dirty="0">
                <a:solidFill>
                  <a:srgbClr val="212D50"/>
                </a:solidFill>
                <a:latin typeface="Noto Sans KR Medium" panose="020B0600000000000000" pitchFamily="34" charset="-127"/>
                <a:ea typeface="Noto Sans KR Medium" panose="020B0600000000000000" pitchFamily="34" charset="-127"/>
              </a:rPr>
              <a:t> 수 </a:t>
            </a:r>
            <a:r>
              <a:rPr lang="en-US" sz="2200" b="1" dirty="0" err="1">
                <a:solidFill>
                  <a:srgbClr val="212D50"/>
                </a:solidFill>
                <a:highlight>
                  <a:srgbClr val="FFE599"/>
                </a:highlight>
                <a:latin typeface="Noto Sans KR Medium" panose="020B0600000000000000" pitchFamily="34" charset="-127"/>
                <a:ea typeface="Noto Sans KR Medium" panose="020B0600000000000000" pitchFamily="34" charset="-127"/>
              </a:rPr>
              <a:t>평균</a:t>
            </a:r>
            <a:r>
              <a:rPr lang="en-US" sz="2200" b="1" dirty="0">
                <a:solidFill>
                  <a:srgbClr val="212D50"/>
                </a:solidFill>
                <a:highlight>
                  <a:srgbClr val="FFE599"/>
                </a:highlight>
                <a:latin typeface="Noto Sans KR Medium" panose="020B0600000000000000" pitchFamily="34" charset="-127"/>
                <a:ea typeface="Noto Sans KR Medium" panose="020B0600000000000000" pitchFamily="34" charset="-127"/>
              </a:rPr>
              <a:t> 약 10개</a:t>
            </a:r>
            <a:endParaRPr sz="2200" b="1" dirty="0">
              <a:solidFill>
                <a:srgbClr val="212D50"/>
              </a:solidFill>
              <a:highlight>
                <a:srgbClr val="FFE599"/>
              </a:highlight>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주말엔</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기사량이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적어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평균</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이하로</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수집</a:t>
            </a:r>
            <a:r>
              <a:rPr lang="en-US" sz="2200" b="1" dirty="0">
                <a:solidFill>
                  <a:srgbClr val="212D50"/>
                </a:solidFill>
                <a:latin typeface="Noto Sans KR Medium" panose="020B0600000000000000" pitchFamily="34" charset="-127"/>
                <a:ea typeface="Noto Sans KR Medium" panose="020B0600000000000000" pitchFamily="34" charset="-127"/>
              </a:rPr>
              <a:t> </a:t>
            </a:r>
            <a:endParaRPr sz="22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4" name="Google Shape;464;gf59b30ca06_0_0"/>
          <p:cNvSpPr/>
          <p:nvPr/>
        </p:nvSpPr>
        <p:spPr>
          <a:xfrm>
            <a:off x="11700300" y="5399250"/>
            <a:ext cx="7677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5" name="Google Shape;465;gf59b30ca06_0_0"/>
          <p:cNvSpPr/>
          <p:nvPr/>
        </p:nvSpPr>
        <p:spPr>
          <a:xfrm>
            <a:off x="12305025" y="2765950"/>
            <a:ext cx="6165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6" name="Google Shape;466;gf59b30ca06_0_0"/>
          <p:cNvSpPr txBox="1"/>
          <p:nvPr/>
        </p:nvSpPr>
        <p:spPr>
          <a:xfrm>
            <a:off x="11349812" y="8445350"/>
            <a:ext cx="5205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유튜브 채널의 경우 해당 채널마다 </a:t>
            </a:r>
            <a:endParaRPr sz="2200" b="1">
              <a:solidFill>
                <a:srgbClr val="212D50"/>
              </a:solidFill>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업로드 하는 영상의 일자가 </a:t>
            </a:r>
            <a:r>
              <a:rPr lang="en-US" sz="2200" b="1">
                <a:solidFill>
                  <a:srgbClr val="212D50"/>
                </a:solidFill>
                <a:highlight>
                  <a:srgbClr val="FFE599"/>
                </a:highlight>
                <a:latin typeface="Noto Sans KR Medium" panose="020B0600000000000000" pitchFamily="34" charset="-127"/>
                <a:ea typeface="Noto Sans KR Medium" panose="020B0600000000000000" pitchFamily="34" charset="-127"/>
              </a:rPr>
              <a:t>불규칙적임</a:t>
            </a:r>
            <a:endParaRPr sz="2200" b="1"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467" name="Google Shape;467;gf59b30ca06_0_0"/>
          <p:cNvSpPr txBox="1"/>
          <p:nvPr/>
        </p:nvSpPr>
        <p:spPr>
          <a:xfrm>
            <a:off x="1541357" y="2160850"/>
            <a:ext cx="84009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매일경제</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아시아경제</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일별</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기사량</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1600" b="1" dirty="0">
                <a:solidFill>
                  <a:srgbClr val="212D50"/>
                </a:solidFill>
                <a:latin typeface="Noto Sans KR Medium" panose="020B0600000000000000" pitchFamily="34" charset="-127"/>
                <a:ea typeface="Noto Sans KR Medium" panose="020B0600000000000000" pitchFamily="34" charset="-127"/>
              </a:rPr>
              <a:t>(2021.09.03)</a:t>
            </a:r>
            <a:endParaRPr sz="11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8" name="Google Shape;468;gf59b30ca06_0_0"/>
          <p:cNvSpPr txBox="1"/>
          <p:nvPr/>
        </p:nvSpPr>
        <p:spPr>
          <a:xfrm>
            <a:off x="10769599" y="2160850"/>
            <a:ext cx="635725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유튜브채널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삼프로TV</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슈카월드</a:t>
            </a:r>
            <a:endParaRPr sz="18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475" name="Google Shape;475;p13"/>
          <p:cNvCxnSpPr/>
          <p:nvPr/>
        </p:nvCxnSpPr>
        <p:spPr>
          <a:xfrm>
            <a:off x="7259916" y="5413448"/>
            <a:ext cx="808500" cy="0"/>
          </a:xfrm>
          <a:prstGeom prst="straightConnector1">
            <a:avLst/>
          </a:prstGeom>
          <a:noFill/>
          <a:ln w="19050" cap="flat" cmpd="sng">
            <a:solidFill>
              <a:srgbClr val="1F2A4B"/>
            </a:solidFill>
            <a:prstDash val="solid"/>
            <a:round/>
            <a:headEnd type="none" w="sm" len="sm"/>
            <a:tailEnd type="triangle" w="med" len="med"/>
          </a:ln>
        </p:spPr>
      </p:cxnSp>
      <p:sp>
        <p:nvSpPr>
          <p:cNvPr id="476" name="Google Shape;476;p13"/>
          <p:cNvSpPr/>
          <p:nvPr/>
        </p:nvSpPr>
        <p:spPr>
          <a:xfrm>
            <a:off x="5908006"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뉴스</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79" name="Google Shape;479;p13"/>
          <p:cNvCxnSpPr/>
          <p:nvPr/>
        </p:nvCxnSpPr>
        <p:spPr>
          <a:xfrm>
            <a:off x="5107813" y="4574678"/>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0" name="Google Shape;480;p13"/>
          <p:cNvCxnSpPr/>
          <p:nvPr/>
        </p:nvCxnSpPr>
        <p:spPr>
          <a:xfrm>
            <a:off x="5107813"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1" name="Google Shape;481;p13"/>
          <p:cNvSpPr/>
          <p:nvPr/>
        </p:nvSpPr>
        <p:spPr>
          <a:xfrm>
            <a:off x="9745050"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oto Sans KR Medium" panose="020B0600000000000000" pitchFamily="34" charset="-127"/>
                <a:ea typeface="Noto Sans KR Medium" panose="020B0600000000000000" pitchFamily="34" charset="-127"/>
                <a:sym typeface="Arial"/>
              </a:rPr>
              <a:t>MySQL</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82" name="Google Shape;482;p13"/>
          <p:cNvCxnSpPr/>
          <p:nvPr/>
        </p:nvCxnSpPr>
        <p:spPr>
          <a:xfrm>
            <a:off x="11417432" y="3793856"/>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3" name="Google Shape;483;p13"/>
          <p:cNvCxnSpPr/>
          <p:nvPr/>
        </p:nvCxnSpPr>
        <p:spPr>
          <a:xfrm>
            <a:off x="11417432"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4" name="Google Shape;484;p13"/>
          <p:cNvSpPr/>
          <p:nvPr/>
        </p:nvSpPr>
        <p:spPr>
          <a:xfrm>
            <a:off x="12302745" y="3172039"/>
            <a:ext cx="3971400" cy="1652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분석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감성분석 · 머신러닝</a:t>
            </a:r>
            <a:r>
              <a:rPr lang="en-US" sz="2200" b="1" i="0" u="none" strike="noStrike" cap="none">
                <a:solidFill>
                  <a:schemeClr val="dk1"/>
                </a:solidFill>
                <a:latin typeface="Noto Sans KR Medium" panose="020B0600000000000000" pitchFamily="34" charset="-127"/>
                <a:ea typeface="Noto Sans KR Medium" panose="020B0600000000000000" pitchFamily="34" charset="-127"/>
                <a:sym typeface="Arial"/>
              </a:rPr>
              <a:t> · </a:t>
            </a: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딥러닝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85" name="Google Shape;485;p13"/>
          <p:cNvSpPr/>
          <p:nvPr/>
        </p:nvSpPr>
        <p:spPr>
          <a:xfrm>
            <a:off x="12302745" y="6002667"/>
            <a:ext cx="3971400" cy="21435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대시보드</a:t>
            </a: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86" name="Google Shape;486;p13"/>
          <p:cNvPicPr preferRelativeResize="0"/>
          <p:nvPr/>
        </p:nvPicPr>
        <p:blipFill rotWithShape="1">
          <a:blip r:embed="rId3">
            <a:alphaModFix/>
          </a:blip>
          <a:srcRect/>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90" name="Google Shape;490;p13"/>
          <p:cNvPicPr preferRelativeResize="0"/>
          <p:nvPr/>
        </p:nvPicPr>
        <p:blipFill rotWithShape="1">
          <a:blip r:embed="rId6">
            <a:alphaModFix/>
          </a:blip>
          <a:srcRect/>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크롤링</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4" name="Google Shape;494;p13"/>
          <p:cNvSpPr/>
          <p:nvPr/>
        </p:nvSpPr>
        <p:spPr>
          <a:xfrm>
            <a:off x="8005624"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서버</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5" name="Google Shape;495;p13"/>
          <p:cNvSpPr/>
          <p:nvPr/>
        </p:nvSpPr>
        <p:spPr>
          <a:xfrm>
            <a:off x="9797021"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DB</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6" name="Google Shape;496;p13"/>
          <p:cNvSpPr/>
          <p:nvPr/>
        </p:nvSpPr>
        <p:spPr>
          <a:xfrm>
            <a:off x="12301820" y="2293450"/>
            <a:ext cx="39714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활용</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주식 데이터</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98" name="Google Shape;498;p13"/>
          <p:cNvCxnSpPr>
            <a:endCxn id="489" idx="2"/>
          </p:cNvCxnSpPr>
          <p:nvPr/>
        </p:nvCxnSpPr>
        <p:spPr>
          <a:xfrm rot="10800000" flipH="1">
            <a:off x="5107749" y="7654939"/>
            <a:ext cx="3667800" cy="831600"/>
          </a:xfrm>
          <a:prstGeom prst="bentConnector2">
            <a:avLst/>
          </a:prstGeom>
          <a:noFill/>
          <a:ln w="19050" cap="flat" cmpd="sng">
            <a:solidFill>
              <a:srgbClr val="1F2A4B"/>
            </a:solidFill>
            <a:prstDash val="solid"/>
            <a:round/>
            <a:headEnd type="none" w="sm" len="sm"/>
            <a:tailEnd type="triangle" w="med" len="med"/>
          </a:ln>
        </p:spPr>
      </p:cxnSp>
      <p:cxnSp>
        <p:nvCxnSpPr>
          <p:cNvPr id="499" name="Google Shape;499;p13"/>
          <p:cNvCxnSpPr/>
          <p:nvPr/>
        </p:nvCxnSpPr>
        <p:spPr>
          <a:xfrm rot="10800000">
            <a:off x="11441671" y="4187374"/>
            <a:ext cx="808500" cy="0"/>
          </a:xfrm>
          <a:prstGeom prst="straightConnector1">
            <a:avLst/>
          </a:prstGeom>
          <a:noFill/>
          <a:ln w="19050" cap="flat" cmpd="sng">
            <a:solidFill>
              <a:srgbClr val="1F2A4B"/>
            </a:solidFill>
            <a:prstDash val="solid"/>
            <a:round/>
            <a:headEnd type="none" w="sm" len="sm"/>
            <a:tailEnd type="triangle" w="med" len="med"/>
          </a:ln>
        </p:spPr>
      </p:cxnSp>
      <p:sp>
        <p:nvSpPr>
          <p:cNvPr id="500" name="Google Shape;500;p1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01" name="Google Shape;501;p1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502" name="Google Shape;502;p1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03" name="Google Shape;503;p1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04" name="Google Shape;504;p1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w="38100" cap="flat" cmpd="sng">
            <a:solidFill>
              <a:schemeClr val="dk2"/>
            </a:solidFill>
            <a:prstDash val="solid"/>
            <a:round/>
            <a:headEnd type="none" w="sm" len="sm"/>
            <a:tailEnd type="triangle" w="med" len="med"/>
          </a:ln>
        </p:spPr>
      </p:cxnSp>
      <p:pic>
        <p:nvPicPr>
          <p:cNvPr id="511" name="Google Shape;511;p12"/>
          <p:cNvPicPr preferRelativeResize="0"/>
          <p:nvPr/>
        </p:nvPicPr>
        <p:blipFill rotWithShape="1">
          <a:blip r:embed="rId3">
            <a:alphaModFix/>
          </a:blip>
          <a:srcRect/>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a:stretch/>
        </p:blipFill>
        <p:spPr>
          <a:xfrm>
            <a:off x="8871002" y="2624910"/>
            <a:ext cx="3931415" cy="1046729"/>
          </a:xfrm>
          <a:prstGeom prst="rect">
            <a:avLst/>
          </a:prstGeom>
          <a:noFill/>
          <a:ln>
            <a:noFill/>
          </a:ln>
        </p:spPr>
      </p:pic>
      <p:sp>
        <p:nvSpPr>
          <p:cNvPr id="516" name="Google Shape;516;p12"/>
          <p:cNvSpPr txBox="1"/>
          <p:nvPr/>
        </p:nvSpPr>
        <p:spPr>
          <a:xfrm>
            <a:off x="2417106"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517" name="Google Shape;517;p12"/>
          <p:cNvSpPr txBox="1"/>
          <p:nvPr/>
        </p:nvSpPr>
        <p:spPr>
          <a:xfrm>
            <a:off x="11544327"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518" name="Google Shape;518;p12"/>
          <p:cNvPicPr preferRelativeResize="0"/>
          <p:nvPr/>
        </p:nvPicPr>
        <p:blipFill rotWithShape="1">
          <a:blip r:embed="rId8">
            <a:alphaModFix/>
          </a:blip>
          <a:srcRect/>
          <a:stretch/>
        </p:blipFill>
        <p:spPr>
          <a:xfrm>
            <a:off x="2912841" y="2439637"/>
            <a:ext cx="2484000" cy="50291"/>
          </a:xfrm>
          <a:prstGeom prst="rect">
            <a:avLst/>
          </a:prstGeom>
          <a:noFill/>
          <a:ln>
            <a:noFill/>
          </a:ln>
        </p:spPr>
      </p:pic>
      <p:pic>
        <p:nvPicPr>
          <p:cNvPr id="519" name="Google Shape;519;p12"/>
          <p:cNvPicPr preferRelativeResize="0"/>
          <p:nvPr/>
        </p:nvPicPr>
        <p:blipFill rotWithShape="1">
          <a:blip r:embed="rId8">
            <a:alphaModFix/>
          </a:blip>
          <a:srcRect/>
          <a:stretch/>
        </p:blipFill>
        <p:spPr>
          <a:xfrm>
            <a:off x="11734061" y="2464782"/>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-뉴스-</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내용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22" name="Google Shape;522;p1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23" name="Google Shape;523;p1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510" name="Google Shape;510;p12"/>
          <p:cNvPicPr preferRelativeResize="0"/>
          <p:nvPr/>
        </p:nvPicPr>
        <p:blipFill rotWithShape="1">
          <a:blip r:embed="rId9">
            <a:alphaModFix/>
          </a:blip>
          <a:srcRect/>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매일 저녁</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11시 30분</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6" name="Google Shape;526;p12"/>
          <p:cNvSpPr/>
          <p:nvPr/>
        </p:nvSpPr>
        <p:spPr>
          <a:xfrm>
            <a:off x="2300850" y="533315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매일 아침</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9시 30분</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7" name="Google Shape;527;p12"/>
          <p:cNvSpPr/>
          <p:nvPr/>
        </p:nvSpPr>
        <p:spPr>
          <a:xfrm>
            <a:off x="12802425" y="3868550"/>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-유튜브-</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스트립트</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8" name="Google Shape;528;p12"/>
          <p:cNvSpPr/>
          <p:nvPr/>
        </p:nvSpPr>
        <p:spPr>
          <a:xfrm>
            <a:off x="2300850" y="672540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전날 뉴스를 서버가 기동 시간에 맞추어 수집</a:t>
            </a:r>
            <a:endParaRPr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9" name="Google Shape;529;p12"/>
          <p:cNvSpPr/>
          <p:nvPr/>
        </p:nvSpPr>
        <p:spPr>
          <a:xfrm>
            <a:off x="12802275" y="6633175"/>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a:t>
            </a:r>
            <a:r>
              <a:rPr lang="en-US" sz="2000" b="1">
                <a:solidFill>
                  <a:srgbClr val="980000"/>
                </a:solidFill>
                <a:latin typeface="Noto Sans KR Medium" panose="020B0600000000000000" pitchFamily="34" charset="-127"/>
                <a:ea typeface="Noto Sans KR Medium" panose="020B0600000000000000" pitchFamily="34" charset="-127"/>
                <a:cs typeface="Calibri"/>
                <a:sym typeface="Calibri"/>
              </a:rPr>
              <a:t>튜</a:t>
            </a: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브 각 채널에서는 </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당일 업로드 선택 수집</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w="38100" cap="flat" cmpd="sng">
            <a:solidFill>
              <a:schemeClr val="dk2"/>
            </a:solidFill>
            <a:prstDash val="solid"/>
            <a:round/>
            <a:headEnd type="none" w="sm" len="sm"/>
            <a:tailEnd type="triangle" w="med" len="med"/>
          </a:ln>
        </p:spPr>
      </p:cxnSp>
      <p:pic>
        <p:nvPicPr>
          <p:cNvPr id="531" name="Google Shape;531;p12"/>
          <p:cNvPicPr preferRelativeResize="0"/>
          <p:nvPr/>
        </p:nvPicPr>
        <p:blipFill rotWithShape="1">
          <a:blip r:embed="rId11">
            <a:alphaModFix/>
          </a:blip>
          <a:srcRect/>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저장</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수집</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cxnSp>
        <p:nvCxnSpPr>
          <p:cNvPr id="534" name="Google Shape;534;p12"/>
          <p:cNvCxnSpPr/>
          <p:nvPr/>
        </p:nvCxnSpPr>
        <p:spPr>
          <a:xfrm rot="10800000" flipH="1">
            <a:off x="460025" y="8217238"/>
            <a:ext cx="18299400" cy="30600"/>
          </a:xfrm>
          <a:prstGeom prst="straightConnector1">
            <a:avLst/>
          </a:prstGeom>
          <a:noFill/>
          <a:ln w="19050" cap="flat" cmpd="sng">
            <a:solidFill>
              <a:schemeClr val="dk2"/>
            </a:solidFill>
            <a:prstDash val="solid"/>
            <a:round/>
            <a:headEnd type="none" w="sm" len="sm"/>
            <a:tailEnd type="triangle" w="med" len="med"/>
          </a:ln>
        </p:spPr>
      </p:cxnSp>
      <p:sp>
        <p:nvSpPr>
          <p:cNvPr id="535" name="Google Shape;535;p1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 name="Google Shape;501;p13">
            <a:extLst>
              <a:ext uri="{FF2B5EF4-FFF2-40B4-BE49-F238E27FC236}">
                <a16:creationId xmlns:a16="http://schemas.microsoft.com/office/drawing/2014/main" id="{046D2465-048B-4586-A747-CF03576D8738}"/>
              </a:ext>
            </a:extLst>
          </p:cNvPr>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19" name="Google Shape;548;gf60f6ac591_5_31">
            <a:extLst>
              <a:ext uri="{FF2B5EF4-FFF2-40B4-BE49-F238E27FC236}">
                <a16:creationId xmlns:a16="http://schemas.microsoft.com/office/drawing/2014/main" id="{EB46A1EF-2D7E-41F7-ADA0-8479B788BA9E}"/>
              </a:ext>
            </a:extLst>
          </p:cNvPr>
          <p:cNvSpPr/>
          <p:nvPr/>
        </p:nvSpPr>
        <p:spPr>
          <a:xfrm>
            <a:off x="1670575" y="8593097"/>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541" name="Google Shape;541;gf60f6ac591_5_31"/>
          <p:cNvPicPr preferRelativeResize="0"/>
          <p:nvPr/>
        </p:nvPicPr>
        <p:blipFill rotWithShape="1">
          <a:blip r:embed="rId3">
            <a:alphaModFix/>
          </a:blip>
          <a:srcRect/>
          <a:stretch/>
        </p:blipFill>
        <p:spPr>
          <a:xfrm>
            <a:off x="4475275" y="1610154"/>
            <a:ext cx="12173424" cy="8458999"/>
          </a:xfrm>
          <a:prstGeom prst="rect">
            <a:avLst/>
          </a:prstGeom>
          <a:noFill/>
          <a:ln>
            <a:noFill/>
          </a:ln>
        </p:spPr>
      </p:pic>
      <p:sp>
        <p:nvSpPr>
          <p:cNvPr id="543" name="Google Shape;543;gf60f6ac591_5_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44" name="Google Shape;544;gf60f6ac591_5_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45" name="Google Shape;545;gf60f6ac591_5_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46" name="Google Shape;546;gf60f6ac591_5_3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ERD</a:t>
            </a:r>
            <a:endParaRPr sz="29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8" name="Google Shape;548;gf60f6ac591_5_31"/>
          <p:cNvSpPr/>
          <p:nvPr/>
        </p:nvSpPr>
        <p:spPr>
          <a:xfrm>
            <a:off x="1670575" y="2700362"/>
            <a:ext cx="2804700" cy="78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 name="Google Shape;548;gf60f6ac591_5_31">
            <a:extLst>
              <a:ext uri="{FF2B5EF4-FFF2-40B4-BE49-F238E27FC236}">
                <a16:creationId xmlns:a16="http://schemas.microsoft.com/office/drawing/2014/main" id="{A3A3AB9B-0E63-4B9D-A512-07516D49FE62}"/>
              </a:ext>
            </a:extLst>
          </p:cNvPr>
          <p:cNvSpPr/>
          <p:nvPr/>
        </p:nvSpPr>
        <p:spPr>
          <a:xfrm>
            <a:off x="1670575" y="5559024"/>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 name="TextBox 2">
            <a:extLst>
              <a:ext uri="{FF2B5EF4-FFF2-40B4-BE49-F238E27FC236}">
                <a16:creationId xmlns:a16="http://schemas.microsoft.com/office/drawing/2014/main" id="{4E80532C-651A-4115-8350-AEA87A3FF38D}"/>
              </a:ext>
            </a:extLst>
          </p:cNvPr>
          <p:cNvSpPr txBox="1"/>
          <p:nvPr/>
        </p:nvSpPr>
        <p:spPr>
          <a:xfrm>
            <a:off x="1891825" y="2801425"/>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경제 일간지</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7" name="TextBox 16">
            <a:extLst>
              <a:ext uri="{FF2B5EF4-FFF2-40B4-BE49-F238E27FC236}">
                <a16:creationId xmlns:a16="http://schemas.microsoft.com/office/drawing/2014/main" id="{8E9691DA-E451-4F94-8837-B90CC6BEF906}"/>
              </a:ext>
            </a:extLst>
          </p:cNvPr>
          <p:cNvSpPr txBox="1"/>
          <p:nvPr/>
        </p:nvSpPr>
        <p:spPr>
          <a:xfrm>
            <a:off x="1891825" y="5660087"/>
            <a:ext cx="2362200" cy="584775"/>
          </a:xfrm>
          <a:prstGeom prst="rect">
            <a:avLst/>
          </a:prstGeom>
          <a:noFill/>
        </p:spPr>
        <p:txBody>
          <a:bodyPr wrap="square" rtlCol="0">
            <a:spAutoFit/>
          </a:bodyPr>
          <a:lstStyle/>
          <a:p>
            <a:pPr algn="ctr"/>
            <a:r>
              <a:rPr lang="ko-KR" altLang="en-US" sz="3200" b="1">
                <a:solidFill>
                  <a:srgbClr val="212D50"/>
                </a:solidFill>
                <a:latin typeface="Noto Sans KR Medium" panose="020B0600000000000000" pitchFamily="34" charset="-127"/>
                <a:ea typeface="Noto Sans KR Medium" panose="020B0600000000000000" pitchFamily="34" charset="-127"/>
              </a:rPr>
              <a:t>유튜브</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8" name="TextBox 17">
            <a:extLst>
              <a:ext uri="{FF2B5EF4-FFF2-40B4-BE49-F238E27FC236}">
                <a16:creationId xmlns:a16="http://schemas.microsoft.com/office/drawing/2014/main" id="{42D8AF21-15D8-4C6B-974B-48829A278AB2}"/>
              </a:ext>
            </a:extLst>
          </p:cNvPr>
          <p:cNvSpPr txBox="1"/>
          <p:nvPr/>
        </p:nvSpPr>
        <p:spPr>
          <a:xfrm>
            <a:off x="1891825" y="8694160"/>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주식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 </a:t>
            </a:r>
            <a:r>
              <a:rPr lang="ko-KR" altLang="en-US" sz="3200" b="1" dirty="0">
                <a:solidFill>
                  <a:srgbClr val="212D50"/>
                </a:solidFill>
                <a:latin typeface="Noto Sans KR Medium" panose="020B0600000000000000" pitchFamily="34" charset="-127"/>
                <a:ea typeface="Noto Sans KR Medium" panose="020B0600000000000000" pitchFamily="34" charset="-127"/>
              </a:rPr>
              <a:t>재무</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0" name="Google Shape;548;gf60f6ac591_5_31">
            <a:extLst>
              <a:ext uri="{FF2B5EF4-FFF2-40B4-BE49-F238E27FC236}">
                <a16:creationId xmlns:a16="http://schemas.microsoft.com/office/drawing/2014/main" id="{5C090417-5C24-422B-A669-6442CB13E1D1}"/>
              </a:ext>
            </a:extLst>
          </p:cNvPr>
          <p:cNvSpPr/>
          <p:nvPr/>
        </p:nvSpPr>
        <p:spPr>
          <a:xfrm>
            <a:off x="11460036"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 name="TextBox 20">
            <a:extLst>
              <a:ext uri="{FF2B5EF4-FFF2-40B4-BE49-F238E27FC236}">
                <a16:creationId xmlns:a16="http://schemas.microsoft.com/office/drawing/2014/main" id="{90724A7C-82BB-4943-B18B-F41F0D973311}"/>
              </a:ext>
            </a:extLst>
          </p:cNvPr>
          <p:cNvSpPr txBox="1"/>
          <p:nvPr/>
        </p:nvSpPr>
        <p:spPr>
          <a:xfrm>
            <a:off x="11553799" y="1130301"/>
            <a:ext cx="2362200" cy="584775"/>
          </a:xfrm>
          <a:prstGeom prst="rect">
            <a:avLst/>
          </a:prstGeom>
          <a:noFill/>
        </p:spPr>
        <p:txBody>
          <a:bodyPr wrap="square" rtlCol="0">
            <a:spAutoFit/>
          </a:bodyPr>
          <a:lstStyle/>
          <a:p>
            <a:pPr algn="ctr"/>
            <a:r>
              <a:rPr lang="ko-KR" altLang="en-US" sz="3200" b="1" dirty="0" err="1">
                <a:solidFill>
                  <a:srgbClr val="212D50"/>
                </a:solidFill>
                <a:latin typeface="Noto Sans KR Medium" panose="020B0600000000000000" pitchFamily="34" charset="-127"/>
                <a:ea typeface="Noto Sans KR Medium" panose="020B0600000000000000" pitchFamily="34" charset="-127"/>
              </a:rPr>
              <a:t>전처리</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2" name="Google Shape;548;gf60f6ac591_5_31">
            <a:extLst>
              <a:ext uri="{FF2B5EF4-FFF2-40B4-BE49-F238E27FC236}">
                <a16:creationId xmlns:a16="http://schemas.microsoft.com/office/drawing/2014/main" id="{FF4C044E-21E2-493C-A09B-7186C9202F54}"/>
              </a:ext>
            </a:extLst>
          </p:cNvPr>
          <p:cNvSpPr/>
          <p:nvPr/>
        </p:nvSpPr>
        <p:spPr>
          <a:xfrm>
            <a:off x="14425418"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3" name="TextBox 22">
            <a:extLst>
              <a:ext uri="{FF2B5EF4-FFF2-40B4-BE49-F238E27FC236}">
                <a16:creationId xmlns:a16="http://schemas.microsoft.com/office/drawing/2014/main" id="{F41C755D-01F9-45F1-B453-DDA89B723FC6}"/>
              </a:ext>
            </a:extLst>
          </p:cNvPr>
          <p:cNvSpPr txBox="1"/>
          <p:nvPr/>
        </p:nvSpPr>
        <p:spPr>
          <a:xfrm>
            <a:off x="14519181" y="1130301"/>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분석 결과</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57" name="Google Shape;557;gf59b30ca06_0_10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18</a:t>
            </a:fld>
            <a:r>
              <a:rPr lang="en-US" sz="1050" b="1">
                <a:solidFill>
                  <a:srgbClr val="212D50"/>
                </a:solidFil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59" name="Google Shape;559;gf59b30ca06_0_10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grpSp>
        <p:nvGrpSpPr>
          <p:cNvPr id="4" name="그룹 3">
            <a:extLst>
              <a:ext uri="{FF2B5EF4-FFF2-40B4-BE49-F238E27FC236}">
                <a16:creationId xmlns:a16="http://schemas.microsoft.com/office/drawing/2014/main" id="{812784DF-8242-47FF-B855-F0DD1FFEB97F}"/>
              </a:ext>
            </a:extLst>
          </p:cNvPr>
          <p:cNvGrpSpPr/>
          <p:nvPr/>
        </p:nvGrpSpPr>
        <p:grpSpPr>
          <a:xfrm>
            <a:off x="3565252" y="3009900"/>
            <a:ext cx="5148190" cy="6546281"/>
            <a:chOff x="3565252" y="3009900"/>
            <a:chExt cx="5148190" cy="6546281"/>
          </a:xfrm>
        </p:grpSpPr>
        <p:sp>
          <p:nvSpPr>
            <p:cNvPr id="2" name="TextBox 1">
              <a:extLst>
                <a:ext uri="{FF2B5EF4-FFF2-40B4-BE49-F238E27FC236}">
                  <a16:creationId xmlns:a16="http://schemas.microsoft.com/office/drawing/2014/main" id="{49FC3B1A-5B2D-433B-819E-8BC8B0201FB5}"/>
                </a:ext>
              </a:extLst>
            </p:cNvPr>
            <p:cNvSpPr txBox="1"/>
            <p:nvPr/>
          </p:nvSpPr>
          <p:spPr>
            <a:xfrm>
              <a:off x="7560917" y="30099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1" name="TextBox 10">
              <a:extLst>
                <a:ext uri="{FF2B5EF4-FFF2-40B4-BE49-F238E27FC236}">
                  <a16:creationId xmlns:a16="http://schemas.microsoft.com/office/drawing/2014/main" id="{B6831C00-30E7-4972-BDCC-846A64530CC3}"/>
                </a:ext>
              </a:extLst>
            </p:cNvPr>
            <p:cNvSpPr txBox="1"/>
            <p:nvPr/>
          </p:nvSpPr>
          <p:spPr>
            <a:xfrm>
              <a:off x="6501547"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4" name="TextBox 13">
              <a:extLst>
                <a:ext uri="{FF2B5EF4-FFF2-40B4-BE49-F238E27FC236}">
                  <a16:creationId xmlns:a16="http://schemas.microsoft.com/office/drawing/2014/main" id="{FB7E8C35-5A87-4FB3-81B7-6E7526E7BA62}"/>
                </a:ext>
              </a:extLst>
            </p:cNvPr>
            <p:cNvSpPr txBox="1"/>
            <p:nvPr/>
          </p:nvSpPr>
          <p:spPr>
            <a:xfrm>
              <a:off x="4266322" y="9253982"/>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15" name="TextBox 14">
              <a:extLst>
                <a:ext uri="{FF2B5EF4-FFF2-40B4-BE49-F238E27FC236}">
                  <a16:creationId xmlns:a16="http://schemas.microsoft.com/office/drawing/2014/main" id="{79D7062F-23B4-474E-A1A6-7FAB277E54CC}"/>
                </a:ext>
              </a:extLst>
            </p:cNvPr>
            <p:cNvSpPr txBox="1"/>
            <p:nvPr/>
          </p:nvSpPr>
          <p:spPr>
            <a:xfrm>
              <a:off x="5132303" y="9253982"/>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6" name="TextBox 15">
              <a:extLst>
                <a:ext uri="{FF2B5EF4-FFF2-40B4-BE49-F238E27FC236}">
                  <a16:creationId xmlns:a16="http://schemas.microsoft.com/office/drawing/2014/main" id="{C95EF806-4EA5-4D81-81EF-93C8D35683DE}"/>
                </a:ext>
              </a:extLst>
            </p:cNvPr>
            <p:cNvSpPr txBox="1"/>
            <p:nvPr/>
          </p:nvSpPr>
          <p:spPr>
            <a:xfrm>
              <a:off x="5842108" y="9253982"/>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7" name="TextBox 16">
              <a:extLst>
                <a:ext uri="{FF2B5EF4-FFF2-40B4-BE49-F238E27FC236}">
                  <a16:creationId xmlns:a16="http://schemas.microsoft.com/office/drawing/2014/main" id="{60229530-AB1C-4018-BDE7-C2C74027D19B}"/>
                </a:ext>
              </a:extLst>
            </p:cNvPr>
            <p:cNvSpPr txBox="1"/>
            <p:nvPr/>
          </p:nvSpPr>
          <p:spPr>
            <a:xfrm>
              <a:off x="3565252"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grpSp>
        <p:nvGrpSpPr>
          <p:cNvPr id="5" name="그룹 4">
            <a:extLst>
              <a:ext uri="{FF2B5EF4-FFF2-40B4-BE49-F238E27FC236}">
                <a16:creationId xmlns:a16="http://schemas.microsoft.com/office/drawing/2014/main" id="{42F008C7-0CE8-45B9-8988-295F49407DDB}"/>
              </a:ext>
            </a:extLst>
          </p:cNvPr>
          <p:cNvGrpSpPr/>
          <p:nvPr/>
        </p:nvGrpSpPr>
        <p:grpSpPr>
          <a:xfrm>
            <a:off x="9635650" y="2055275"/>
            <a:ext cx="6645750" cy="7558358"/>
            <a:chOff x="9635650" y="2055275"/>
            <a:chExt cx="6645750" cy="7558358"/>
          </a:xfrm>
        </p:grpSpPr>
        <p:pic>
          <p:nvPicPr>
            <p:cNvPr id="562" name="Google Shape;562;gf59b30ca06_0_103"/>
            <p:cNvPicPr preferRelativeResize="0"/>
            <p:nvPr/>
          </p:nvPicPr>
          <p:blipFill>
            <a:blip r:embed="rId4">
              <a:alphaModFix/>
            </a:blip>
            <a:stretch>
              <a:fillRect/>
            </a:stretch>
          </p:blipFill>
          <p:spPr>
            <a:xfrm>
              <a:off x="9635650" y="2055275"/>
              <a:ext cx="6645750" cy="7539663"/>
            </a:xfrm>
            <a:prstGeom prst="rect">
              <a:avLst/>
            </a:prstGeom>
            <a:noFill/>
            <a:ln>
              <a:noFill/>
            </a:ln>
          </p:spPr>
        </p:pic>
        <p:sp>
          <p:nvSpPr>
            <p:cNvPr id="10" name="TextBox 9">
              <a:extLst>
                <a:ext uri="{FF2B5EF4-FFF2-40B4-BE49-F238E27FC236}">
                  <a16:creationId xmlns:a16="http://schemas.microsoft.com/office/drawing/2014/main" id="{3A3499AD-26F3-420B-834B-DA425B725BBE}"/>
                </a:ext>
              </a:extLst>
            </p:cNvPr>
            <p:cNvSpPr txBox="1"/>
            <p:nvPr/>
          </p:nvSpPr>
          <p:spPr>
            <a:xfrm>
              <a:off x="14698317" y="28448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79B4AA38-353C-4A4E-B54D-8B1E294A161E}"/>
                </a:ext>
              </a:extLst>
            </p:cNvPr>
            <p:cNvSpPr txBox="1"/>
            <p:nvPr/>
          </p:nvSpPr>
          <p:spPr>
            <a:xfrm>
              <a:off x="1362624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9" name="TextBox 18">
              <a:extLst>
                <a:ext uri="{FF2B5EF4-FFF2-40B4-BE49-F238E27FC236}">
                  <a16:creationId xmlns:a16="http://schemas.microsoft.com/office/drawing/2014/main" id="{81656A56-7171-4403-A6F4-A247B8F5C087}"/>
                </a:ext>
              </a:extLst>
            </p:cNvPr>
            <p:cNvSpPr txBox="1"/>
            <p:nvPr/>
          </p:nvSpPr>
          <p:spPr>
            <a:xfrm>
              <a:off x="11305297" y="9311434"/>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20" name="TextBox 19">
              <a:extLst>
                <a:ext uri="{FF2B5EF4-FFF2-40B4-BE49-F238E27FC236}">
                  <a16:creationId xmlns:a16="http://schemas.microsoft.com/office/drawing/2014/main" id="{412B1B64-C6D5-4F47-850D-B1719ACD11C5}"/>
                </a:ext>
              </a:extLst>
            </p:cNvPr>
            <p:cNvSpPr txBox="1"/>
            <p:nvPr/>
          </p:nvSpPr>
          <p:spPr>
            <a:xfrm>
              <a:off x="12171278" y="9311434"/>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1" name="TextBox 20">
              <a:extLst>
                <a:ext uri="{FF2B5EF4-FFF2-40B4-BE49-F238E27FC236}">
                  <a16:creationId xmlns:a16="http://schemas.microsoft.com/office/drawing/2014/main" id="{27757D01-1B98-4119-9B7C-56E48087C404}"/>
                </a:ext>
              </a:extLst>
            </p:cNvPr>
            <p:cNvSpPr txBox="1"/>
            <p:nvPr/>
          </p:nvSpPr>
          <p:spPr>
            <a:xfrm>
              <a:off x="12966808" y="9311434"/>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2" name="TextBox 21">
              <a:extLst>
                <a:ext uri="{FF2B5EF4-FFF2-40B4-BE49-F238E27FC236}">
                  <a16:creationId xmlns:a16="http://schemas.microsoft.com/office/drawing/2014/main" id="{60F06886-4121-449E-AA8E-169F2465FC29}"/>
                </a:ext>
              </a:extLst>
            </p:cNvPr>
            <p:cNvSpPr txBox="1"/>
            <p:nvPr/>
          </p:nvSpPr>
          <p:spPr>
            <a:xfrm>
              <a:off x="1060422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68" name="Google Shape;568;p1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19</a:t>
            </a:fld>
            <a:r>
              <a:rPr lang="en-US" sz="1050" b="1">
                <a:solidFill>
                  <a:srgbClr val="212D50"/>
                </a:solidFil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70" name="Google Shape;570;p15"/>
          <p:cNvSpPr/>
          <p:nvPr/>
        </p:nvSpPr>
        <p:spPr>
          <a:xfrm>
            <a:off x="1620700" y="2145800"/>
            <a:ext cx="16325400" cy="798600"/>
          </a:xfrm>
          <a:prstGeom prst="rect">
            <a:avLst/>
          </a:prstGeom>
          <a:solidFill>
            <a:srgbClr val="EBEEF0"/>
          </a:solid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571" name="Google Shape;571;p15"/>
          <p:cNvCxnSpPr/>
          <p:nvPr/>
        </p:nvCxnSpPr>
        <p:spPr>
          <a:xfrm>
            <a:off x="1620699" y="5175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72" name="Google Shape;572;p15"/>
          <p:cNvCxnSpPr/>
          <p:nvPr/>
        </p:nvCxnSpPr>
        <p:spPr>
          <a:xfrm rot="10800000">
            <a:off x="4432750" y="2174638"/>
            <a:ext cx="27600" cy="6966300"/>
          </a:xfrm>
          <a:prstGeom prst="straightConnector1">
            <a:avLst/>
          </a:prstGeom>
          <a:noFill/>
          <a:ln w="28575" cap="flat" cmpd="sng">
            <a:solidFill>
              <a:srgbClr val="DEE6E8"/>
            </a:solidFill>
            <a:prstDash val="solid"/>
            <a:round/>
            <a:headEnd type="none" w="sm" len="sm"/>
            <a:tailEnd type="none" w="sm" len="sm"/>
          </a:ln>
        </p:spPr>
      </p:cxnSp>
      <p:sp>
        <p:nvSpPr>
          <p:cNvPr id="573" name="Google Shape;573;p15"/>
          <p:cNvSpPr txBox="1"/>
          <p:nvPr/>
        </p:nvSpPr>
        <p:spPr>
          <a:xfrm>
            <a:off x="1937989" y="3370938"/>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매일경제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7" name="Google Shape;577;p15"/>
          <p:cNvSpPr txBox="1"/>
          <p:nvPr/>
        </p:nvSpPr>
        <p:spPr>
          <a:xfrm>
            <a:off x="1951175" y="423592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아시아경제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9" name="Google Shape;579;p15"/>
          <p:cNvSpPr txBox="1"/>
          <p:nvPr/>
        </p:nvSpPr>
        <p:spPr>
          <a:xfrm>
            <a:off x="1951175" y="552665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슈카월드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1" name="Google Shape;581;p1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82" name="Google Shape;582;p15"/>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212D50"/>
                </a:solidFill>
                <a:latin typeface="Noto Sans KR Medium" panose="020B0600000000000000" pitchFamily="34" charset="-127"/>
                <a:ea typeface="Noto Sans KR Medium" panose="020B0600000000000000" pitchFamily="34" charset="-127"/>
              </a:rPr>
              <a:t>데이터 수집 </a:t>
            </a:r>
            <a:r>
              <a:rPr lang="en-US" sz="3200" b="1">
                <a:solidFill>
                  <a:srgbClr val="A69685"/>
                </a:solidFill>
                <a:latin typeface="Noto Sans KR Medium" panose="020B0600000000000000" pitchFamily="34" charset="-127"/>
                <a:ea typeface="Noto Sans KR Medium" panose="020B0600000000000000" pitchFamily="34" charset="-127"/>
              </a:rPr>
              <a:t>총 데이터 수</a:t>
            </a:r>
            <a:r>
              <a:rPr lang="en-US" sz="3200" b="1">
                <a:solidFill>
                  <a:srgbClr val="212D50"/>
                </a:solidFill>
                <a:latin typeface="Noto Sans KR Medium" panose="020B0600000000000000" pitchFamily="34" charset="-127"/>
                <a:ea typeface="Noto Sans KR Medium" panose="020B0600000000000000" pitchFamily="34" charset="-127"/>
              </a:rPr>
              <a:t> </a:t>
            </a:r>
            <a:r>
              <a:rPr lang="en-US" sz="2300" b="1">
                <a:solidFill>
                  <a:srgbClr val="A69685"/>
                </a:solidFill>
                <a:latin typeface="Noto Sans KR Medium" panose="020B0600000000000000" pitchFamily="34" charset="-127"/>
                <a:ea typeface="Noto Sans KR Medium" panose="020B0600000000000000" pitchFamily="34" charset="-127"/>
              </a:rPr>
              <a:t>2021. 10. 6. 기준</a:t>
            </a:r>
            <a:endParaRPr sz="2300" b="1">
              <a:solidFill>
                <a:srgbClr val="A69685"/>
              </a:solidFill>
              <a:latin typeface="Noto Sans KR Medium" panose="020B0600000000000000" pitchFamily="34" charset="-127"/>
              <a:ea typeface="Noto Sans KR Medium" panose="020B0600000000000000" pitchFamily="34" charset="-127"/>
            </a:endParaRPr>
          </a:p>
        </p:txBody>
      </p:sp>
      <p:cxnSp>
        <p:nvCxnSpPr>
          <p:cNvPr id="583" name="Google Shape;583;p15"/>
          <p:cNvCxnSpPr>
            <a:cxnSpLocks/>
          </p:cNvCxnSpPr>
          <p:nvPr/>
        </p:nvCxnSpPr>
        <p:spPr>
          <a:xfrm rot="10800000">
            <a:off x="6614245" y="2921176"/>
            <a:ext cx="18600" cy="6184800"/>
          </a:xfrm>
          <a:prstGeom prst="straightConnector1">
            <a:avLst/>
          </a:prstGeom>
          <a:noFill/>
          <a:ln w="28575" cap="flat" cmpd="sng">
            <a:solidFill>
              <a:srgbClr val="DEE6E8"/>
            </a:solidFill>
            <a:prstDash val="solid"/>
            <a:round/>
            <a:headEnd type="none" w="sm" len="sm"/>
            <a:tailEnd type="none" w="sm" len="sm"/>
          </a:ln>
        </p:spPr>
      </p:cxnSp>
      <p:sp>
        <p:nvSpPr>
          <p:cNvPr id="585" name="Google Shape;585;p15"/>
          <p:cNvSpPr txBox="1"/>
          <p:nvPr/>
        </p:nvSpPr>
        <p:spPr>
          <a:xfrm>
            <a:off x="1967887" y="640498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삼프로TV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6" name="Google Shape;586;p15"/>
          <p:cNvSpPr txBox="1"/>
          <p:nvPr/>
        </p:nvSpPr>
        <p:spPr>
          <a:xfrm>
            <a:off x="1994400" y="726816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한국경제TV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587" name="Google Shape;587;p15"/>
          <p:cNvCxnSpPr>
            <a:cxnSpLocks/>
          </p:cNvCxnSpPr>
          <p:nvPr/>
        </p:nvCxnSpPr>
        <p:spPr>
          <a:xfrm rot="10800000">
            <a:off x="878674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8" name="Google Shape;588;p15"/>
          <p:cNvCxnSpPr>
            <a:cxnSpLocks/>
          </p:cNvCxnSpPr>
          <p:nvPr/>
        </p:nvCxnSpPr>
        <p:spPr>
          <a:xfrm rot="10800000">
            <a:off x="10959235" y="2921175"/>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9" name="Google Shape;589;p15"/>
          <p:cNvCxnSpPr>
            <a:cxnSpLocks/>
          </p:cNvCxnSpPr>
          <p:nvPr/>
        </p:nvCxnSpPr>
        <p:spPr>
          <a:xfrm rot="10800000">
            <a:off x="1313173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0" name="Google Shape;590;p15"/>
          <p:cNvCxnSpPr/>
          <p:nvPr/>
        </p:nvCxnSpPr>
        <p:spPr>
          <a:xfrm rot="10800000">
            <a:off x="17946113" y="2906900"/>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1" name="Google Shape;591;p15"/>
          <p:cNvCxnSpPr/>
          <p:nvPr/>
        </p:nvCxnSpPr>
        <p:spPr>
          <a:xfrm>
            <a:off x="1620699" y="9116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92" name="Google Shape;592;p15"/>
          <p:cNvCxnSpPr/>
          <p:nvPr/>
        </p:nvCxnSpPr>
        <p:spPr>
          <a:xfrm rot="10800000">
            <a:off x="1612075"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19" name="Google Shape;619;p15"/>
          <p:cNvSpPr txBox="1"/>
          <p:nvPr/>
        </p:nvSpPr>
        <p:spPr>
          <a:xfrm>
            <a:off x="1845800" y="8319385"/>
            <a:ext cx="25146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종목별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합계</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620" name="Google Shape;620;p15"/>
          <p:cNvCxnSpPr/>
          <p:nvPr/>
        </p:nvCxnSpPr>
        <p:spPr>
          <a:xfrm>
            <a:off x="1620699" y="8207400"/>
            <a:ext cx="16325400" cy="0"/>
          </a:xfrm>
          <a:prstGeom prst="straightConnector1">
            <a:avLst/>
          </a:prstGeom>
          <a:noFill/>
          <a:ln w="28575" cap="flat" cmpd="sng">
            <a:solidFill>
              <a:srgbClr val="DEE6E8"/>
            </a:solidFill>
            <a:prstDash val="solid"/>
            <a:round/>
            <a:headEnd type="none" w="sm" len="sm"/>
            <a:tailEnd type="none" w="sm" len="sm"/>
          </a:ln>
        </p:spPr>
      </p:cxnSp>
      <p:grpSp>
        <p:nvGrpSpPr>
          <p:cNvPr id="7" name="그룹 6">
            <a:extLst>
              <a:ext uri="{FF2B5EF4-FFF2-40B4-BE49-F238E27FC236}">
                <a16:creationId xmlns:a16="http://schemas.microsoft.com/office/drawing/2014/main" id="{F39257A6-1C92-4580-A68E-B4147FF6E0A7}"/>
              </a:ext>
            </a:extLst>
          </p:cNvPr>
          <p:cNvGrpSpPr/>
          <p:nvPr/>
        </p:nvGrpSpPr>
        <p:grpSpPr>
          <a:xfrm>
            <a:off x="4619263" y="2324912"/>
            <a:ext cx="1826281" cy="6552493"/>
            <a:chOff x="4747852" y="2324912"/>
            <a:chExt cx="1826281" cy="6552493"/>
          </a:xfrm>
        </p:grpSpPr>
        <p:sp>
          <p:nvSpPr>
            <p:cNvPr id="574" name="Google Shape;574;p15"/>
            <p:cNvSpPr txBox="1"/>
            <p:nvPr/>
          </p:nvSpPr>
          <p:spPr>
            <a:xfrm>
              <a:off x="5039826" y="3458815"/>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14304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5" name="Google Shape;575;p15"/>
            <p:cNvSpPr txBox="1"/>
            <p:nvPr/>
          </p:nvSpPr>
          <p:spPr>
            <a:xfrm>
              <a:off x="4747852"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삼성전자</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6" name="Google Shape;576;p15"/>
            <p:cNvSpPr txBox="1"/>
            <p:nvPr/>
          </p:nvSpPr>
          <p:spPr>
            <a:xfrm>
              <a:off x="5039826" y="4339132"/>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16788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8" name="Google Shape;578;p15"/>
            <p:cNvSpPr txBox="1"/>
            <p:nvPr/>
          </p:nvSpPr>
          <p:spPr>
            <a:xfrm>
              <a:off x="4805000"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448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80" name="Google Shape;580;p15"/>
            <p:cNvSpPr txBox="1"/>
            <p:nvPr/>
          </p:nvSpPr>
          <p:spPr>
            <a:xfrm>
              <a:off x="4805000"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7" name="Google Shape;597;p15"/>
            <p:cNvSpPr txBox="1"/>
            <p:nvPr/>
          </p:nvSpPr>
          <p:spPr>
            <a:xfrm>
              <a:off x="4805000"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579</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1" name="Google Shape;621;p15"/>
            <p:cNvSpPr txBox="1"/>
            <p:nvPr/>
          </p:nvSpPr>
          <p:spPr>
            <a:xfrm>
              <a:off x="5135868" y="8415705"/>
              <a:ext cx="1050248"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32696</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8" name="그룹 7">
            <a:extLst>
              <a:ext uri="{FF2B5EF4-FFF2-40B4-BE49-F238E27FC236}">
                <a16:creationId xmlns:a16="http://schemas.microsoft.com/office/drawing/2014/main" id="{BCBB5EF6-3173-4D26-8A26-FDC3232F9019}"/>
              </a:ext>
            </a:extLst>
          </p:cNvPr>
          <p:cNvGrpSpPr/>
          <p:nvPr/>
        </p:nvGrpSpPr>
        <p:grpSpPr>
          <a:xfrm>
            <a:off x="6680018" y="2324912"/>
            <a:ext cx="2008909" cy="6552493"/>
            <a:chOff x="7098712" y="2324912"/>
            <a:chExt cx="2008909" cy="6552493"/>
          </a:xfrm>
        </p:grpSpPr>
        <p:sp>
          <p:nvSpPr>
            <p:cNvPr id="593" name="Google Shape;593;p15"/>
            <p:cNvSpPr txBox="1"/>
            <p:nvPr/>
          </p:nvSpPr>
          <p:spPr>
            <a:xfrm>
              <a:off x="7098712" y="2324912"/>
              <a:ext cx="2008909"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SK하이닉스</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98" name="Google Shape;598;p15"/>
            <p:cNvSpPr txBox="1"/>
            <p:nvPr/>
          </p:nvSpPr>
          <p:spPr>
            <a:xfrm>
              <a:off x="7276394" y="3458815"/>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4383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9" name="Google Shape;599;p15"/>
            <p:cNvSpPr txBox="1"/>
            <p:nvPr/>
          </p:nvSpPr>
          <p:spPr>
            <a:xfrm>
              <a:off x="7276394" y="4339132"/>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5175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6" name="Google Shape;606;p15"/>
            <p:cNvSpPr txBox="1"/>
            <p:nvPr/>
          </p:nvSpPr>
          <p:spPr>
            <a:xfrm>
              <a:off x="7161575" y="5617400"/>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90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7" name="Google Shape;607;p15"/>
            <p:cNvSpPr txBox="1"/>
            <p:nvPr/>
          </p:nvSpPr>
          <p:spPr>
            <a:xfrm>
              <a:off x="7161575" y="7360462"/>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8" name="Google Shape;608;p15"/>
            <p:cNvSpPr txBox="1"/>
            <p:nvPr/>
          </p:nvSpPr>
          <p:spPr>
            <a:xfrm>
              <a:off x="7161575" y="6512154"/>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2" name="Google Shape;622;p15"/>
            <p:cNvSpPr txBox="1"/>
            <p:nvPr/>
          </p:nvSpPr>
          <p:spPr>
            <a:xfrm>
              <a:off x="7419848" y="8415705"/>
              <a:ext cx="1366636"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3" name="그룹 2">
            <a:extLst>
              <a:ext uri="{FF2B5EF4-FFF2-40B4-BE49-F238E27FC236}">
                <a16:creationId xmlns:a16="http://schemas.microsoft.com/office/drawing/2014/main" id="{A605FFBF-AE16-4B77-9787-A7DEF81DC5D8}"/>
              </a:ext>
            </a:extLst>
          </p:cNvPr>
          <p:cNvGrpSpPr/>
          <p:nvPr/>
        </p:nvGrpSpPr>
        <p:grpSpPr>
          <a:xfrm>
            <a:off x="8966274" y="2324912"/>
            <a:ext cx="1826281" cy="6552493"/>
            <a:chOff x="9629749" y="2324912"/>
            <a:chExt cx="1826281" cy="6552493"/>
          </a:xfrm>
        </p:grpSpPr>
        <p:sp>
          <p:nvSpPr>
            <p:cNvPr id="594" name="Google Shape;594;p15"/>
            <p:cNvSpPr txBox="1"/>
            <p:nvPr/>
          </p:nvSpPr>
          <p:spPr>
            <a:xfrm>
              <a:off x="9629749"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LG화학</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0" name="Google Shape;600;p15"/>
            <p:cNvSpPr txBox="1"/>
            <p:nvPr/>
          </p:nvSpPr>
          <p:spPr>
            <a:xfrm>
              <a:off x="9791278" y="3458815"/>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3572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1" name="Google Shape;601;p15"/>
            <p:cNvSpPr txBox="1"/>
            <p:nvPr/>
          </p:nvSpPr>
          <p:spPr>
            <a:xfrm>
              <a:off x="9791278" y="4339132"/>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3530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9" name="Google Shape;609;p15"/>
            <p:cNvSpPr txBox="1"/>
            <p:nvPr/>
          </p:nvSpPr>
          <p:spPr>
            <a:xfrm>
              <a:off x="9686897"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64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0" name="Google Shape;610;p15"/>
            <p:cNvSpPr txBox="1"/>
            <p:nvPr/>
          </p:nvSpPr>
          <p:spPr>
            <a:xfrm>
              <a:off x="9686897"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507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1" name="Google Shape;611;p15"/>
            <p:cNvSpPr txBox="1"/>
            <p:nvPr/>
          </p:nvSpPr>
          <p:spPr>
            <a:xfrm>
              <a:off x="9686897"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521</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3" name="Google Shape;623;p15"/>
            <p:cNvSpPr txBox="1"/>
            <p:nvPr/>
          </p:nvSpPr>
          <p:spPr>
            <a:xfrm>
              <a:off x="9686897" y="8415705"/>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4" name="그룹 3">
            <a:extLst>
              <a:ext uri="{FF2B5EF4-FFF2-40B4-BE49-F238E27FC236}">
                <a16:creationId xmlns:a16="http://schemas.microsoft.com/office/drawing/2014/main" id="{803F7E62-DDE6-4619-A4C9-BD4BB93EC5F4}"/>
              </a:ext>
            </a:extLst>
          </p:cNvPr>
          <p:cNvGrpSpPr/>
          <p:nvPr/>
        </p:nvGrpSpPr>
        <p:grpSpPr>
          <a:xfrm>
            <a:off x="11369940" y="2324912"/>
            <a:ext cx="1372112" cy="6552493"/>
            <a:chOff x="11763801" y="2324912"/>
            <a:chExt cx="1372112" cy="6552493"/>
          </a:xfrm>
        </p:grpSpPr>
        <p:sp>
          <p:nvSpPr>
            <p:cNvPr id="595" name="Google Shape;595;p15"/>
            <p:cNvSpPr txBox="1"/>
            <p:nvPr/>
          </p:nvSpPr>
          <p:spPr>
            <a:xfrm>
              <a:off x="11763801" y="2324912"/>
              <a:ext cx="137211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현대차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2" name="Google Shape;602;p15"/>
            <p:cNvSpPr txBox="1"/>
            <p:nvPr/>
          </p:nvSpPr>
          <p:spPr>
            <a:xfrm>
              <a:off x="11905766" y="3458815"/>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8150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3" name="Google Shape;603;p15"/>
            <p:cNvSpPr txBox="1"/>
            <p:nvPr/>
          </p:nvSpPr>
          <p:spPr>
            <a:xfrm>
              <a:off x="11905766" y="4339132"/>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7627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2" name="Google Shape;612;p15"/>
            <p:cNvSpPr txBox="1"/>
            <p:nvPr/>
          </p:nvSpPr>
          <p:spPr>
            <a:xfrm>
              <a:off x="11830221" y="5617400"/>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403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3" name="Google Shape;613;p15"/>
            <p:cNvSpPr txBox="1"/>
            <p:nvPr/>
          </p:nvSpPr>
          <p:spPr>
            <a:xfrm>
              <a:off x="11830221" y="7360462"/>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4" name="Google Shape;614;p15"/>
            <p:cNvSpPr txBox="1"/>
            <p:nvPr/>
          </p:nvSpPr>
          <p:spPr>
            <a:xfrm>
              <a:off x="11830221" y="6512154"/>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4" name="Google Shape;624;p15"/>
            <p:cNvSpPr txBox="1"/>
            <p:nvPr/>
          </p:nvSpPr>
          <p:spPr>
            <a:xfrm>
              <a:off x="11872221" y="8415705"/>
              <a:ext cx="1155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17266</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5" name="그룹 4">
            <a:extLst>
              <a:ext uri="{FF2B5EF4-FFF2-40B4-BE49-F238E27FC236}">
                <a16:creationId xmlns:a16="http://schemas.microsoft.com/office/drawing/2014/main" id="{4EDD138E-444A-4138-A5E6-48089A5D8E32}"/>
              </a:ext>
            </a:extLst>
          </p:cNvPr>
          <p:cNvGrpSpPr/>
          <p:nvPr/>
        </p:nvGrpSpPr>
        <p:grpSpPr>
          <a:xfrm>
            <a:off x="13462307" y="2324912"/>
            <a:ext cx="1509323" cy="6552493"/>
            <a:chOff x="13670596" y="2324912"/>
            <a:chExt cx="1509323" cy="6552493"/>
          </a:xfrm>
        </p:grpSpPr>
        <p:sp>
          <p:nvSpPr>
            <p:cNvPr id="596" name="Google Shape;596;p15"/>
            <p:cNvSpPr txBox="1"/>
            <p:nvPr/>
          </p:nvSpPr>
          <p:spPr>
            <a:xfrm>
              <a:off x="13670596" y="2324912"/>
              <a:ext cx="15093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4" name="Google Shape;604;p15"/>
            <p:cNvSpPr txBox="1"/>
            <p:nvPr/>
          </p:nvSpPr>
          <p:spPr>
            <a:xfrm>
              <a:off x="13883307" y="3458815"/>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3505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5" name="Google Shape;605;p15"/>
            <p:cNvSpPr txBox="1"/>
            <p:nvPr/>
          </p:nvSpPr>
          <p:spPr>
            <a:xfrm>
              <a:off x="13883307" y="433913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4100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5" name="Google Shape;615;p15"/>
            <p:cNvSpPr txBox="1"/>
            <p:nvPr/>
          </p:nvSpPr>
          <p:spPr>
            <a:xfrm>
              <a:off x="13808157" y="5617400"/>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197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6" name="Google Shape;616;p15"/>
            <p:cNvSpPr txBox="1"/>
            <p:nvPr/>
          </p:nvSpPr>
          <p:spPr>
            <a:xfrm>
              <a:off x="13808157" y="7360462"/>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486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7" name="Google Shape;617;p15"/>
            <p:cNvSpPr txBox="1"/>
            <p:nvPr/>
          </p:nvSpPr>
          <p:spPr>
            <a:xfrm>
              <a:off x="13808157" y="651215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474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5" name="Google Shape;625;p15"/>
            <p:cNvSpPr txBox="1"/>
            <p:nvPr/>
          </p:nvSpPr>
          <p:spPr>
            <a:xfrm>
              <a:off x="13808157"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8762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6" name="그룹 5">
            <a:extLst>
              <a:ext uri="{FF2B5EF4-FFF2-40B4-BE49-F238E27FC236}">
                <a16:creationId xmlns:a16="http://schemas.microsoft.com/office/drawing/2014/main" id="{F91AEB9E-8ACB-4E7B-8287-9BF40DE17975}"/>
              </a:ext>
            </a:extLst>
          </p:cNvPr>
          <p:cNvGrpSpPr/>
          <p:nvPr/>
        </p:nvGrpSpPr>
        <p:grpSpPr>
          <a:xfrm>
            <a:off x="15506154" y="2324912"/>
            <a:ext cx="2209800" cy="6552493"/>
            <a:chOff x="15391850" y="2324912"/>
            <a:chExt cx="2209800" cy="6552493"/>
          </a:xfrm>
        </p:grpSpPr>
        <p:sp>
          <p:nvSpPr>
            <p:cNvPr id="618" name="Google Shape;618;p15"/>
            <p:cNvSpPr txBox="1"/>
            <p:nvPr/>
          </p:nvSpPr>
          <p:spPr>
            <a:xfrm>
              <a:off x="15391850" y="2324912"/>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미디어별 합계</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26" name="Google Shape;626;p15"/>
            <p:cNvSpPr txBox="1"/>
            <p:nvPr/>
          </p:nvSpPr>
          <p:spPr>
            <a:xfrm>
              <a:off x="15954800" y="345447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33914</a:t>
              </a:r>
              <a:endParaRPr sz="2400">
                <a:solidFill>
                  <a:srgbClr val="1F3864"/>
                </a:solidFill>
                <a:latin typeface="Noto Sans KR Medium" panose="020B0600000000000000" pitchFamily="34" charset="-127"/>
                <a:ea typeface="Noto Sans KR Medium" panose="020B0600000000000000" pitchFamily="34" charset="-127"/>
              </a:endParaRPr>
            </a:p>
          </p:txBody>
        </p:sp>
        <p:sp>
          <p:nvSpPr>
            <p:cNvPr id="627" name="Google Shape;627;p15"/>
            <p:cNvSpPr txBox="1"/>
            <p:nvPr/>
          </p:nvSpPr>
          <p:spPr>
            <a:xfrm>
              <a:off x="15954800" y="432820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37220</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8" name="Google Shape;628;p15"/>
            <p:cNvSpPr txBox="1"/>
            <p:nvPr/>
          </p:nvSpPr>
          <p:spPr>
            <a:xfrm>
              <a:off x="15879650" y="561532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1202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9" name="Google Shape;629;p15"/>
            <p:cNvSpPr txBox="1"/>
            <p:nvPr/>
          </p:nvSpPr>
          <p:spPr>
            <a:xfrm>
              <a:off x="15879650" y="7310571"/>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2626</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0" name="Google Shape;630;p15"/>
            <p:cNvSpPr txBox="1"/>
            <p:nvPr/>
          </p:nvSpPr>
          <p:spPr>
            <a:xfrm>
              <a:off x="15879650" y="649956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2632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1" name="Google Shape;631;p15"/>
            <p:cNvSpPr txBox="1"/>
            <p:nvPr/>
          </p:nvSpPr>
          <p:spPr>
            <a:xfrm>
              <a:off x="15879650"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77594</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cxnSp>
        <p:nvCxnSpPr>
          <p:cNvPr id="632" name="Google Shape;632;p15"/>
          <p:cNvCxnSpPr/>
          <p:nvPr/>
        </p:nvCxnSpPr>
        <p:spPr>
          <a:xfrm rot="10800000">
            <a:off x="15304225" y="2133175"/>
            <a:ext cx="27600" cy="69663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grpSp>
        <p:nvGrpSpPr>
          <p:cNvPr id="5" name="그룹 4">
            <a:extLst>
              <a:ext uri="{FF2B5EF4-FFF2-40B4-BE49-F238E27FC236}">
                <a16:creationId xmlns:a16="http://schemas.microsoft.com/office/drawing/2014/main" id="{7E4BADBC-53EB-4C40-9711-11D88C510B81}"/>
              </a:ext>
            </a:extLst>
          </p:cNvPr>
          <p:cNvGrpSpPr/>
          <p:nvPr/>
        </p:nvGrpSpPr>
        <p:grpSpPr>
          <a:xfrm>
            <a:off x="2216818" y="3499426"/>
            <a:ext cx="14813882" cy="5030211"/>
            <a:chOff x="2216818" y="3499426"/>
            <a:chExt cx="14813882" cy="5030211"/>
          </a:xfrm>
        </p:grpSpPr>
        <p:sp>
          <p:nvSpPr>
            <p:cNvPr id="117" name="Google Shape;117;gf5d93c4d0e_6_121"/>
            <p:cNvSpPr/>
            <p:nvPr/>
          </p:nvSpPr>
          <p:spPr>
            <a:xfrm>
              <a:off x="4476750" y="6858000"/>
              <a:ext cx="5543700" cy="743100"/>
            </a:xfrm>
            <a:prstGeom prst="rect">
              <a:avLst/>
            </a:prstGeom>
            <a:solidFill>
              <a:srgbClr val="1155C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500">
                  <a:solidFill>
                    <a:schemeClr val="lt1"/>
                  </a:solidFill>
                </a:rPr>
                <a:t>업 빛 투</a:t>
              </a:r>
              <a:endParaRPr sz="3500">
                <a:solidFill>
                  <a:schemeClr val="lt1"/>
                </a:solidFill>
              </a:endParaRPr>
            </a:p>
          </p:txBody>
        </p:sp>
        <p:sp>
          <p:nvSpPr>
            <p:cNvPr id="2" name="직사각형 1">
              <a:extLst>
                <a:ext uri="{FF2B5EF4-FFF2-40B4-BE49-F238E27FC236}">
                  <a16:creationId xmlns:a16="http://schemas.microsoft.com/office/drawing/2014/main" id="{4289F704-E344-48DF-B73E-54E356E6DACD}"/>
                </a:ext>
              </a:extLst>
            </p:cNvPr>
            <p:cNvSpPr/>
            <p:nvPr/>
          </p:nvSpPr>
          <p:spPr>
            <a:xfrm>
              <a:off x="2216818" y="3499426"/>
              <a:ext cx="14813882" cy="5030211"/>
            </a:xfrm>
            <a:prstGeom prst="rect">
              <a:avLst/>
            </a:prstGeom>
            <a:solidFill>
              <a:srgbClr val="015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3B7DE7-B359-4876-A73B-DF3E549F4D87}"/>
                </a:ext>
              </a:extLst>
            </p:cNvPr>
            <p:cNvSpPr txBox="1"/>
            <p:nvPr/>
          </p:nvSpPr>
          <p:spPr>
            <a:xfrm>
              <a:off x="5307800" y="4532172"/>
              <a:ext cx="8401050" cy="646331"/>
            </a:xfrm>
            <a:prstGeom prst="rect">
              <a:avLst/>
            </a:prstGeom>
            <a:noFill/>
          </p:spPr>
          <p:txBody>
            <a:bodyPr wrap="square" rtlCol="0">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본 서비스에서 제공되는 투자정보는 단지</a:t>
              </a:r>
              <a:endParaRPr lang="en-US" altLang="ko-KR" sz="3600" b="1" dirty="0">
                <a:solidFill>
                  <a:schemeClr val="bg1"/>
                </a:solidFill>
                <a:latin typeface="Noto Sans KR Medium" panose="020B0600000000000000" pitchFamily="34" charset="-127"/>
                <a:ea typeface="Noto Sans KR Medium" panose="020B0600000000000000" pitchFamily="34" charset="-127"/>
              </a:endParaRPr>
            </a:p>
          </p:txBody>
        </p:sp>
        <p:sp>
          <p:nvSpPr>
            <p:cNvPr id="6" name="TextBox 5">
              <a:extLst>
                <a:ext uri="{FF2B5EF4-FFF2-40B4-BE49-F238E27FC236}">
                  <a16:creationId xmlns:a16="http://schemas.microsoft.com/office/drawing/2014/main" id="{590C0375-7401-465C-B995-C616A2151C17}"/>
                </a:ext>
              </a:extLst>
            </p:cNvPr>
            <p:cNvSpPr txBox="1"/>
            <p:nvPr/>
          </p:nvSpPr>
          <p:spPr>
            <a:xfrm>
              <a:off x="2600319" y="6145406"/>
              <a:ext cx="13844587" cy="646331"/>
            </a:xfrm>
            <a:prstGeom prst="rect">
              <a:avLst/>
            </a:prstGeom>
            <a:noFill/>
          </p:spPr>
          <p:txBody>
            <a:bodyPr wrap="square" rtlCol="0">
              <a:spAutoFit/>
            </a:bodyPr>
            <a:lstStyle/>
            <a:p>
              <a:pPr algn="ctr"/>
              <a:r>
                <a:rPr lang="ko-KR" altLang="en-US" sz="3600" dirty="0">
                  <a:solidFill>
                    <a:schemeClr val="bg1"/>
                  </a:solidFill>
                  <a:latin typeface="Noto Sans KR Medium" panose="020B0600000000000000" pitchFamily="34" charset="-127"/>
                  <a:ea typeface="Noto Sans KR Medium" panose="020B0600000000000000" pitchFamily="34" charset="-127"/>
                </a:rPr>
                <a:t>서비스에서 제공하는 주식의 가치</a:t>
              </a:r>
              <a:r>
                <a:rPr lang="en-US" altLang="ko-KR" sz="3600" dirty="0">
                  <a:solidFill>
                    <a:schemeClr val="bg1"/>
                  </a:solidFill>
                  <a:latin typeface="Noto Sans KR Medium" panose="020B0600000000000000" pitchFamily="34" charset="-127"/>
                  <a:ea typeface="Noto Sans KR Medium" panose="020B0600000000000000" pitchFamily="34" charset="-127"/>
                </a:rPr>
                <a:t>, </a:t>
              </a:r>
              <a:r>
                <a:rPr lang="ko-KR" altLang="en-US" sz="3600" dirty="0">
                  <a:solidFill>
                    <a:schemeClr val="bg1"/>
                  </a:solidFill>
                  <a:latin typeface="Noto Sans KR Medium" panose="020B0600000000000000" pitchFamily="34" charset="-127"/>
                  <a:ea typeface="Noto Sans KR Medium" panose="020B0600000000000000" pitchFamily="34" charset="-127"/>
                </a:rPr>
                <a:t>가격 상승 및 가격 하락에 대해서는</a:t>
              </a:r>
              <a:endParaRPr lang="en-US" altLang="ko-KR" sz="3600" dirty="0">
                <a:solidFill>
                  <a:schemeClr val="bg1"/>
                </a:solidFill>
                <a:latin typeface="Noto Sans KR Medium" panose="020B0600000000000000" pitchFamily="34" charset="-127"/>
                <a:ea typeface="Noto Sans KR Medium" panose="020B0600000000000000" pitchFamily="34" charset="-127"/>
              </a:endParaRPr>
            </a:p>
          </p:txBody>
        </p:sp>
        <p:sp>
          <p:nvSpPr>
            <p:cNvPr id="8" name="TextBox 7">
              <a:extLst>
                <a:ext uri="{FF2B5EF4-FFF2-40B4-BE49-F238E27FC236}">
                  <a16:creationId xmlns:a16="http://schemas.microsoft.com/office/drawing/2014/main" id="{71D48055-D05F-4480-90FA-A0F938648883}"/>
                </a:ext>
              </a:extLst>
            </p:cNvPr>
            <p:cNvSpPr txBox="1"/>
            <p:nvPr/>
          </p:nvSpPr>
          <p:spPr>
            <a:xfrm>
              <a:off x="4739646" y="5339603"/>
              <a:ext cx="9508330" cy="710964"/>
            </a:xfrm>
            <a:prstGeom prst="rect">
              <a:avLst/>
            </a:prstGeom>
            <a:noFill/>
          </p:spPr>
          <p:txBody>
            <a:bodyPr wrap="square">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투자판단에 대한 참고임을 밝혀드립니다</a:t>
              </a:r>
              <a:r>
                <a:rPr lang="en-US" altLang="ko-KR" sz="3600" b="1" dirty="0">
                  <a:solidFill>
                    <a:schemeClr val="bg1"/>
                  </a:solidFill>
                  <a:latin typeface="Noto Sans KR Medium" panose="020B0600000000000000" pitchFamily="34" charset="-127"/>
                  <a:ea typeface="Noto Sans KR Medium" panose="020B0600000000000000" pitchFamily="34" charset="-127"/>
                </a:rPr>
                <a:t>.</a:t>
              </a:r>
            </a:p>
          </p:txBody>
        </p:sp>
        <p:sp>
          <p:nvSpPr>
            <p:cNvPr id="9" name="TextBox 8">
              <a:extLst>
                <a:ext uri="{FF2B5EF4-FFF2-40B4-BE49-F238E27FC236}">
                  <a16:creationId xmlns:a16="http://schemas.microsoft.com/office/drawing/2014/main" id="{E986C86B-9E44-4BC4-9BE4-E158394FFF6C}"/>
                </a:ext>
              </a:extLst>
            </p:cNvPr>
            <p:cNvSpPr txBox="1"/>
            <p:nvPr/>
          </p:nvSpPr>
          <p:spPr>
            <a:xfrm>
              <a:off x="5707850" y="6906384"/>
              <a:ext cx="8401050" cy="646331"/>
            </a:xfrm>
            <a:prstGeom prst="rect">
              <a:avLst/>
            </a:prstGeom>
            <a:noFill/>
          </p:spPr>
          <p:txBody>
            <a:bodyPr wrap="square" rtlCol="0">
              <a:spAutoFit/>
            </a:bodyPr>
            <a:lstStyle/>
            <a:p>
              <a:pPr algn="ctr"/>
              <a:r>
                <a:rPr lang="ko-KR" altLang="en-US" sz="3600" dirty="0">
                  <a:solidFill>
                    <a:schemeClr val="bg1"/>
                  </a:solidFill>
                  <a:latin typeface="Noto Sans KR Black" panose="020B0A00000000000000" pitchFamily="34" charset="-127"/>
                  <a:ea typeface="Noto Sans KR Black" panose="020B0A00000000000000" pitchFamily="34" charset="-127"/>
                </a:rPr>
                <a:t>업 빛 투 </a:t>
              </a:r>
              <a:r>
                <a:rPr lang="ko-KR" altLang="en-US" sz="3600" dirty="0">
                  <a:solidFill>
                    <a:schemeClr val="bg1"/>
                  </a:solidFill>
                  <a:latin typeface="Noto Sans KR Medium" panose="020B0600000000000000" pitchFamily="34" charset="-127"/>
                  <a:ea typeface="Noto Sans KR Medium" panose="020B0600000000000000" pitchFamily="34" charset="-127"/>
                </a:rPr>
                <a:t>가 보장하지 않습니다</a:t>
              </a:r>
              <a:r>
                <a:rPr lang="en-US" altLang="ko-KR" sz="3600" dirty="0">
                  <a:solidFill>
                    <a:schemeClr val="bg1"/>
                  </a:solidFill>
                  <a:latin typeface="Noto Sans KR Medium" panose="020B0600000000000000" pitchFamily="34" charset="-127"/>
                  <a:ea typeface="Noto Sans KR Medium" panose="020B0600000000000000" pitchFamily="34" charset="-127"/>
                </a:rPr>
                <a:t>.</a:t>
              </a:r>
              <a:endParaRPr lang="en-US" sz="3600" dirty="0">
                <a:solidFill>
                  <a:schemeClr val="bg1"/>
                </a:solidFill>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38" name="Google Shape;638;gf59b30ca06_0_5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20</a:t>
            </a:fld>
            <a:r>
              <a:rPr lang="en-US" sz="1050" b="1">
                <a:solidFill>
                  <a:srgbClr val="212D50"/>
                </a:solidFil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40" name="Google Shape;640;gf59b30ca06_0_57"/>
          <p:cNvSpPr/>
          <p:nvPr/>
        </p:nvSpPr>
        <p:spPr>
          <a:xfrm>
            <a:off x="1792156" y="2148599"/>
            <a:ext cx="15011400" cy="6959400"/>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41" name="Google Shape;641;gf59b30ca06_0_57"/>
          <p:cNvSpPr/>
          <p:nvPr/>
        </p:nvSpPr>
        <p:spPr>
          <a:xfrm>
            <a:off x="1792156" y="2145802"/>
            <a:ext cx="15011400" cy="798600"/>
          </a:xfrm>
          <a:prstGeom prst="rect">
            <a:avLst/>
          </a:prstGeom>
          <a:solidFill>
            <a:srgbClr val="4B6972"/>
          </a:solid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642" name="Google Shape;642;gf59b30ca06_0_57"/>
          <p:cNvCxnSpPr/>
          <p:nvPr/>
        </p:nvCxnSpPr>
        <p:spPr>
          <a:xfrm>
            <a:off x="1792162" y="74056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3" name="Google Shape;643;gf59b30ca06_0_57"/>
          <p:cNvCxnSpPr/>
          <p:nvPr/>
        </p:nvCxnSpPr>
        <p:spPr>
          <a:xfrm>
            <a:off x="1792164" y="57663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4" name="Google Shape;644;gf59b30ca06_0_57"/>
          <p:cNvCxnSpPr/>
          <p:nvPr/>
        </p:nvCxnSpPr>
        <p:spPr>
          <a:xfrm rot="10800000">
            <a:off x="5031656"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45" name="Google Shape;645;gf59b30ca06_0_57"/>
          <p:cNvSpPr txBox="1"/>
          <p:nvPr/>
        </p:nvSpPr>
        <p:spPr>
          <a:xfrm>
            <a:off x="2283938" y="2315324"/>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항목</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6" name="Google Shape;646;gf59b30ca06_0_57"/>
          <p:cNvSpPr txBox="1"/>
          <p:nvPr/>
        </p:nvSpPr>
        <p:spPr>
          <a:xfrm>
            <a:off x="2283938" y="3957311"/>
            <a:ext cx="22098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및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시간</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7" name="Google Shape;647;gf59b30ca06_0_57"/>
          <p:cNvSpPr txBox="1"/>
          <p:nvPr/>
        </p:nvSpPr>
        <p:spPr>
          <a:xfrm>
            <a:off x="5406969" y="353230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8" name="Google Shape;648;gf59b30ca06_0_57"/>
          <p:cNvSpPr txBox="1"/>
          <p:nvPr/>
        </p:nvSpPr>
        <p:spPr>
          <a:xfrm>
            <a:off x="10105913" y="2294849"/>
            <a:ext cx="220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방법</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9" name="Google Shape;649;gf59b30ca06_0_57"/>
          <p:cNvSpPr txBox="1"/>
          <p:nvPr/>
        </p:nvSpPr>
        <p:spPr>
          <a:xfrm>
            <a:off x="7847479" y="3352938"/>
            <a:ext cx="75954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 데이터 수집 후 리스트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이후 데이터로 날짜 수정</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0" name="Google Shape;650;gf59b30ca06_0_57"/>
          <p:cNvSpPr txBox="1"/>
          <p:nvPr/>
        </p:nvSpPr>
        <p:spPr>
          <a:xfrm>
            <a:off x="5406969" y="446505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(15:30)</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1" name="Google Shape;651;gf59b30ca06_0_57"/>
          <p:cNvSpPr txBox="1"/>
          <p:nvPr/>
        </p:nvSpPr>
        <p:spPr>
          <a:xfrm>
            <a:off x="7847481" y="4559650"/>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미디어 영향 반영 시점을 고려해 오후 3시 이후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50000"/>
              </a:lnSpc>
              <a:spcBef>
                <a:spcPts val="0"/>
              </a:spcBef>
              <a:spcAft>
                <a:spcPts val="0"/>
              </a:spcAft>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업로드된 기사 및 동영상을 다음 거래일자로 변경</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2" name="Google Shape;652;gf59b30ca06_0_57"/>
          <p:cNvSpPr txBox="1"/>
          <p:nvPr/>
        </p:nvSpPr>
        <p:spPr>
          <a:xfrm>
            <a:off x="2283938" y="63859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주가 변동률</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3" name="Google Shape;653;gf59b30ca06_0_57"/>
          <p:cNvSpPr txBox="1"/>
          <p:nvPr/>
        </p:nvSpPr>
        <p:spPr>
          <a:xfrm>
            <a:off x="5171856" y="6385925"/>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상승 / 하락 / 보합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4" name="Google Shape;654;gf59b30ca06_0_57"/>
          <p:cNvSpPr txBox="1"/>
          <p:nvPr/>
        </p:nvSpPr>
        <p:spPr>
          <a:xfrm>
            <a:off x="7847481" y="6155075"/>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전일</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대비</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종가</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변동률이</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양수이면</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상승</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음수이면</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하락</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0이면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보합으로</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b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b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판단하여</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데이터프레임</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내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ud</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updown</a:t>
            </a:r>
            <a:r>
              <a:rPr lang="en-US"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rPr>
              <a:t>) column </a:t>
            </a:r>
            <a:r>
              <a:rPr lang="en-US" sz="2000" b="0"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생성</a:t>
            </a:r>
            <a:endParaRPr sz="20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5" name="Google Shape;655;gf59b30ca06_0_57"/>
          <p:cNvSpPr txBox="1"/>
          <p:nvPr/>
        </p:nvSpPr>
        <p:spPr>
          <a:xfrm>
            <a:off x="2283938" y="80252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전처리</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6" name="Google Shape;656;gf59b30ca06_0_57"/>
          <p:cNvSpPr txBox="1"/>
          <p:nvPr/>
        </p:nvSpPr>
        <p:spPr>
          <a:xfrm>
            <a:off x="5485281" y="8052950"/>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7" name="Google Shape;657;gf59b30ca06_0_57"/>
          <p:cNvSpPr txBox="1"/>
          <p:nvPr/>
        </p:nvSpPr>
        <p:spPr>
          <a:xfrm>
            <a:off x="7847481" y="7563525"/>
            <a:ext cx="8362800" cy="14772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정제 후 </a:t>
            </a:r>
            <a:r>
              <a:rPr lang="en-US" sz="2000" b="0" i="0" u="none" strike="noStrike" cap="none">
                <a:solidFill>
                  <a:srgbClr val="83A1A9"/>
                </a:solidFill>
                <a:highlight>
                  <a:srgbClr val="FFE599"/>
                </a:highlight>
                <a:latin typeface="Noto Sans KR Medium" panose="020B0600000000000000" pitchFamily="34" charset="-127"/>
                <a:ea typeface="Noto Sans KR Medium" panose="020B0600000000000000" pitchFamily="34" charset="-127"/>
                <a:sym typeface="Arial"/>
              </a:rPr>
              <a:t>KoNLPy Okt </a:t>
            </a: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분석기 사용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품사(POS) 태깅 하여 명사 및 형용사 추출</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불용어 처리 및 한 글자 단어 제거</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전처리</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뉴스</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기사</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및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영상</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60" name="Google Shape;660;gf59b30ca06_0_57"/>
          <p:cNvCxnSpPr/>
          <p:nvPr/>
        </p:nvCxnSpPr>
        <p:spPr>
          <a:xfrm rot="10800000">
            <a:off x="7525106" y="2933475"/>
            <a:ext cx="18600" cy="61848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7"/>
          <p:cNvSpPr/>
          <p:nvPr/>
        </p:nvSpPr>
        <p:spPr>
          <a:xfrm>
            <a:off x="2199550" y="1812411"/>
            <a:ext cx="15071700" cy="8028273"/>
          </a:xfrm>
          <a:prstGeom prst="rect">
            <a:avLst/>
          </a:prstGeom>
          <a:solidFill>
            <a:srgbClr val="83A1A9">
              <a:alpha val="5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67" name="Google Shape;667;p17"/>
          <p:cNvSpPr/>
          <p:nvPr/>
        </p:nvSpPr>
        <p:spPr>
          <a:xfrm>
            <a:off x="6015736" y="3482387"/>
            <a:ext cx="7815900" cy="4833014"/>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8" name="Google Shape;668;p17"/>
          <p:cNvSpPr/>
          <p:nvPr/>
        </p:nvSpPr>
        <p:spPr>
          <a:xfrm>
            <a:off x="6311107" y="3907366"/>
            <a:ext cx="3160800" cy="17607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KOSELF 추가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9" name="Google Shape;669;p17"/>
          <p:cNvSpPr/>
          <p:nvPr/>
        </p:nvSpPr>
        <p:spPr>
          <a:xfrm>
            <a:off x="2673618" y="4301836"/>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뉴스</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데이터</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0" name="Google Shape;670;p17"/>
          <p:cNvSpPr/>
          <p:nvPr/>
        </p:nvSpPr>
        <p:spPr>
          <a:xfrm>
            <a:off x="2673618" y="6269752"/>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17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1" name="Google Shape;671;p17"/>
          <p:cNvSpPr/>
          <p:nvPr/>
        </p:nvSpPr>
        <p:spPr>
          <a:xfrm>
            <a:off x="2673618" y="8397325"/>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주가 데이터</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2" name="Google Shape;672;p17"/>
          <p:cNvCxnSpPr/>
          <p:nvPr/>
        </p:nvCxnSpPr>
        <p:spPr>
          <a:xfrm>
            <a:off x="9090919" y="6617441"/>
            <a:ext cx="1136100" cy="0"/>
          </a:xfrm>
          <a:prstGeom prst="straightConnector1">
            <a:avLst/>
          </a:prstGeom>
          <a:noFill/>
          <a:ln w="19050" cap="flat" cmpd="sng">
            <a:solidFill>
              <a:srgbClr val="1F2A4B"/>
            </a:solidFill>
            <a:prstDash val="solid"/>
            <a:round/>
            <a:headEnd type="none" w="sm" len="sm"/>
            <a:tailEnd type="triangle" w="med" len="med"/>
          </a:ln>
        </p:spPr>
      </p:cxnSp>
      <p:sp>
        <p:nvSpPr>
          <p:cNvPr id="673" name="Google Shape;673;p17"/>
          <p:cNvSpPr/>
          <p:nvPr/>
        </p:nvSpPr>
        <p:spPr>
          <a:xfrm>
            <a:off x="6316207" y="5818841"/>
            <a:ext cx="3160800" cy="2381950"/>
          </a:xfrm>
          <a:prstGeom prst="rect">
            <a:avLst/>
          </a:prstGeom>
          <a:solidFill>
            <a:srgbClr val="EBEEF0"/>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리뷰 감성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4" name="Google Shape;674;p17"/>
          <p:cNvSpPr/>
          <p:nvPr/>
        </p:nvSpPr>
        <p:spPr>
          <a:xfrm>
            <a:off x="7052690" y="449473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매일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5" name="Google Shape;675;p17"/>
          <p:cNvSpPr/>
          <p:nvPr/>
        </p:nvSpPr>
        <p:spPr>
          <a:xfrm>
            <a:off x="7052690" y="6388665"/>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슈카월드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6" name="Google Shape;676;p17"/>
          <p:cNvSpPr/>
          <p:nvPr/>
        </p:nvSpPr>
        <p:spPr>
          <a:xfrm>
            <a:off x="6355349" y="2046528"/>
            <a:ext cx="31608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업종 · 종목 이슈</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7" name="Google Shape;677;p17"/>
          <p:cNvCxnSpPr>
            <a:stCxn id="670" idx="4"/>
          </p:cNvCxnSpPr>
          <p:nvPr/>
        </p:nvCxnSpPr>
        <p:spPr>
          <a:xfrm>
            <a:off x="5170405" y="6772211"/>
            <a:ext cx="854400" cy="0"/>
          </a:xfrm>
          <a:prstGeom prst="straightConnector1">
            <a:avLst/>
          </a:prstGeom>
          <a:noFill/>
          <a:ln w="19050" cap="flat" cmpd="sng">
            <a:solidFill>
              <a:srgbClr val="1F2A4B"/>
            </a:solidFill>
            <a:prstDash val="solid"/>
            <a:round/>
            <a:headEnd type="none" w="sm" len="sm"/>
            <a:tailEnd type="triangle" w="med" len="med"/>
          </a:ln>
        </p:spPr>
      </p:cxnSp>
      <p:cxnSp>
        <p:nvCxnSpPr>
          <p:cNvPr id="678" name="Google Shape;678;p17"/>
          <p:cNvCxnSpPr>
            <a:stCxn id="671" idx="4"/>
          </p:cNvCxnSpPr>
          <p:nvPr/>
        </p:nvCxnSpPr>
        <p:spPr>
          <a:xfrm>
            <a:off x="5170405" y="8899784"/>
            <a:ext cx="9163200" cy="0"/>
          </a:xfrm>
          <a:prstGeom prst="straightConnector1">
            <a:avLst/>
          </a:prstGeom>
          <a:noFill/>
          <a:ln w="19050" cap="flat" cmpd="sng">
            <a:solidFill>
              <a:srgbClr val="1F2A4B"/>
            </a:solidFill>
            <a:prstDash val="solid"/>
            <a:round/>
            <a:headEnd type="none" w="sm" len="sm"/>
            <a:tailEnd type="triangle" w="med" len="med"/>
          </a:ln>
        </p:spPr>
      </p:cxnSp>
      <p:cxnSp>
        <p:nvCxnSpPr>
          <p:cNvPr id="679" name="Google Shape;679;p17"/>
          <p:cNvCxnSpPr/>
          <p:nvPr/>
        </p:nvCxnSpPr>
        <p:spPr>
          <a:xfrm>
            <a:off x="13831675" y="5406683"/>
            <a:ext cx="501600" cy="0"/>
          </a:xfrm>
          <a:prstGeom prst="straightConnector1">
            <a:avLst/>
          </a:prstGeom>
          <a:noFill/>
          <a:ln w="19050" cap="flat" cmpd="sng">
            <a:solidFill>
              <a:srgbClr val="1F2A4B"/>
            </a:solidFill>
            <a:prstDash val="solid"/>
            <a:round/>
            <a:headEnd type="none" w="sm" len="sm"/>
            <a:tailEnd type="triangle" w="med" len="med"/>
          </a:ln>
        </p:spPr>
      </p:cxnSp>
      <p:sp>
        <p:nvSpPr>
          <p:cNvPr id="680" name="Google Shape;680;p17"/>
          <p:cNvSpPr/>
          <p:nvPr/>
        </p:nvSpPr>
        <p:spPr>
          <a:xfrm>
            <a:off x="7052690" y="5062983"/>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아시아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1" name="Google Shape;681;p17"/>
          <p:cNvSpPr/>
          <p:nvPr/>
        </p:nvSpPr>
        <p:spPr>
          <a:xfrm>
            <a:off x="7052690" y="6975374"/>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삼프로</a:t>
            </a:r>
            <a:r>
              <a:rPr lang="en-US" altLang="ko-K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2" name="Google Shape;682;p17"/>
          <p:cNvSpPr/>
          <p:nvPr/>
        </p:nvSpPr>
        <p:spPr>
          <a:xfrm>
            <a:off x="14323071" y="3482386"/>
            <a:ext cx="2320500" cy="5860797"/>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미디어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이슈</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&amp;</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시계열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상승</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하락</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분석</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3" name="Google Shape;683;p17"/>
          <p:cNvSpPr/>
          <p:nvPr/>
        </p:nvSpPr>
        <p:spPr>
          <a:xfrm>
            <a:off x="14478070" y="365262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5</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4" name="Google Shape;684;p17"/>
          <p:cNvSpPr/>
          <p:nvPr/>
        </p:nvSpPr>
        <p:spPr>
          <a:xfrm>
            <a:off x="8237462" y="8460885"/>
            <a:ext cx="4360800" cy="8823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LSTM • </a:t>
            </a:r>
            <a:r>
              <a:rPr lang="en-US" sz="1900" dirty="0">
                <a:solidFill>
                  <a:schemeClr val="dk1"/>
                </a:solidFill>
                <a:latin typeface="Noto Sans KR Medium" panose="020B0600000000000000" pitchFamily="34" charset="-127"/>
                <a:ea typeface="Noto Sans KR Medium" panose="020B0600000000000000" pitchFamily="34" charset="-127"/>
              </a:rPr>
              <a:t>ARIMA •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FB</a:t>
            </a:r>
            <a:r>
              <a:rPr lang="en-US" sz="1900" dirty="0" err="1">
                <a:latin typeface="Noto Sans KR Medium" panose="020B0600000000000000" pitchFamily="34" charset="-127"/>
                <a:ea typeface="Noto Sans KR Medium" panose="020B0600000000000000" pitchFamily="34" charset="-127"/>
              </a:rPr>
              <a:t>P</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rophet</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 </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RL </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5" name="Google Shape;685;p17"/>
          <p:cNvSpPr/>
          <p:nvPr/>
        </p:nvSpPr>
        <p:spPr>
          <a:xfrm>
            <a:off x="6355349" y="2642430"/>
            <a:ext cx="3160800" cy="11508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solidFill>
                  <a:schemeClr val="dk1"/>
                </a:solidFill>
                <a:latin typeface="Noto Sans KR Medium" panose="020B0600000000000000" pitchFamily="34" charset="-127"/>
                <a:ea typeface="Noto Sans KR Medium" panose="020B0600000000000000" pitchFamily="34" charset="-127"/>
              </a:rPr>
              <a:t>유튜브</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ko-KR" alt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텍스트</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워드</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클라우드</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86" name="Google Shape;686;p17"/>
          <p:cNvCxnSpPr>
            <a:stCxn id="668" idx="3"/>
          </p:cNvCxnSpPr>
          <p:nvPr/>
        </p:nvCxnSpPr>
        <p:spPr>
          <a:xfrm>
            <a:off x="9471907" y="4787716"/>
            <a:ext cx="793500" cy="0"/>
          </a:xfrm>
          <a:prstGeom prst="straightConnector1">
            <a:avLst/>
          </a:prstGeom>
          <a:noFill/>
          <a:ln w="19050" cap="flat" cmpd="sng">
            <a:solidFill>
              <a:srgbClr val="1F2A4B"/>
            </a:solidFill>
            <a:prstDash val="solid"/>
            <a:round/>
            <a:headEnd type="none" w="sm" len="sm"/>
            <a:tailEnd type="triangle" w="med" len="med"/>
          </a:ln>
        </p:spPr>
      </p:cxnSp>
      <p:sp>
        <p:nvSpPr>
          <p:cNvPr id="687" name="Google Shape;687;p17"/>
          <p:cNvSpPr/>
          <p:nvPr/>
        </p:nvSpPr>
        <p:spPr>
          <a:xfrm>
            <a:off x="10238781" y="4365399"/>
            <a:ext cx="3322500" cy="27252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감성점수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계산</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앙상블</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모델</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Feature로</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사용</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8" name="Google Shape;688;p17"/>
          <p:cNvSpPr/>
          <p:nvPr/>
        </p:nvSpPr>
        <p:spPr>
          <a:xfrm>
            <a:off x="10319644" y="4457838"/>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3</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9" name="Google Shape;689;p17"/>
          <p:cNvSpPr/>
          <p:nvPr/>
        </p:nvSpPr>
        <p:spPr>
          <a:xfrm>
            <a:off x="6146546"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1</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sp>
        <p:nvSpPr>
          <p:cNvPr id="690" name="Google Shape;690;p17"/>
          <p:cNvSpPr/>
          <p:nvPr/>
        </p:nvSpPr>
        <p:spPr>
          <a:xfrm>
            <a:off x="14432288" y="8081695"/>
            <a:ext cx="2112600" cy="10050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등락</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확률</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제공</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1" name="Google Shape;691;p17"/>
          <p:cNvSpPr/>
          <p:nvPr/>
        </p:nvSpPr>
        <p:spPr>
          <a:xfrm>
            <a:off x="10226874" y="2699727"/>
            <a:ext cx="3322500" cy="10932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주식 감성 분석 기준</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웹 페이지 노출</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2" name="Google Shape;692;p17"/>
          <p:cNvSpPr/>
          <p:nvPr/>
        </p:nvSpPr>
        <p:spPr>
          <a:xfrm>
            <a:off x="9899211"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2</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cxnSp>
        <p:nvCxnSpPr>
          <p:cNvPr id="693" name="Google Shape;693;p17"/>
          <p:cNvCxnSpPr/>
          <p:nvPr/>
        </p:nvCxnSpPr>
        <p:spPr>
          <a:xfrm>
            <a:off x="5170404" y="4804253"/>
            <a:ext cx="854400" cy="0"/>
          </a:xfrm>
          <a:prstGeom prst="straightConnector1">
            <a:avLst/>
          </a:prstGeom>
          <a:noFill/>
          <a:ln w="19050" cap="flat" cmpd="sng">
            <a:solidFill>
              <a:srgbClr val="1F2A4B"/>
            </a:solidFill>
            <a:prstDash val="solid"/>
            <a:round/>
            <a:headEnd type="none" w="sm" len="sm"/>
            <a:tailEnd type="triangle" w="med" len="med"/>
          </a:ln>
        </p:spPr>
      </p:cxnSp>
      <p:sp>
        <p:nvSpPr>
          <p:cNvPr id="694" name="Google Shape;694;p1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5" name="Google Shape;695;p1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21</a:t>
            </a:fld>
            <a:r>
              <a:rPr lang="en-US" sz="1050" b="1">
                <a:solidFill>
                  <a:srgbClr val="212D50"/>
                </a:solidFil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97" name="Google Shape;697;p17"/>
          <p:cNvSpPr/>
          <p:nvPr/>
        </p:nvSpPr>
        <p:spPr>
          <a:xfrm>
            <a:off x="7571269" y="858419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4</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98" name="Google Shape;698;p1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99" name="Google Shape;699;p1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모형</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36" name="Google Shape;681;p17">
            <a:extLst>
              <a:ext uri="{FF2B5EF4-FFF2-40B4-BE49-F238E27FC236}">
                <a16:creationId xmlns:a16="http://schemas.microsoft.com/office/drawing/2014/main" id="{431A5F90-0AD7-4E25-A6AE-26FCDA373F15}"/>
              </a:ext>
            </a:extLst>
          </p:cNvPr>
          <p:cNvSpPr/>
          <p:nvPr/>
        </p:nvSpPr>
        <p:spPr>
          <a:xfrm>
            <a:off x="7052690" y="756377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latin typeface="Noto Sans KR Medium" panose="020B0600000000000000" pitchFamily="34" charset="-127"/>
                <a:ea typeface="Noto Sans KR Medium" panose="020B0600000000000000" pitchFamily="34" charset="-127"/>
              </a:rPr>
              <a:t>한국경제</a:t>
            </a:r>
            <a:r>
              <a:rPr lang="en-US" altLang="ko-KR" sz="1900" dirty="0">
                <a:latin typeface="Noto Sans KR Medium" panose="020B0600000000000000" pitchFamily="34" charset="-127"/>
                <a:ea typeface="Noto Sans KR Medium" panose="020B0600000000000000" pitchFamily="34" charset="-127"/>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EADF5529-CB88-4A37-80C9-D0B051C7294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3A2D9F0D-0E13-4556-A1DE-C08E8770FBB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FF9F3642-1E02-4CC7-9B1F-6FA92FF11A9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0" name="Google Shape;207;p4">
            <a:extLst>
              <a:ext uri="{FF2B5EF4-FFF2-40B4-BE49-F238E27FC236}">
                <a16:creationId xmlns:a16="http://schemas.microsoft.com/office/drawing/2014/main" id="{CA65080A-42C5-4FD8-97D8-79BCF37ACE0B}"/>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1" name="Google Shape;208;p4">
            <a:extLst>
              <a:ext uri="{FF2B5EF4-FFF2-40B4-BE49-F238E27FC236}">
                <a16:creationId xmlns:a16="http://schemas.microsoft.com/office/drawing/2014/main" id="{4DA007AB-9BC6-49A9-9AFC-812E2B0F7C29}"/>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2" name="Google Shape;214;p4">
            <a:extLst>
              <a:ext uri="{FF2B5EF4-FFF2-40B4-BE49-F238E27FC236}">
                <a16:creationId xmlns:a16="http://schemas.microsoft.com/office/drawing/2014/main" id="{31E32331-5E1F-482F-8E85-4229EF1632C4}"/>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215;p4">
            <a:extLst>
              <a:ext uri="{FF2B5EF4-FFF2-40B4-BE49-F238E27FC236}">
                <a16:creationId xmlns:a16="http://schemas.microsoft.com/office/drawing/2014/main" id="{738C5544-ED10-4F9B-9DFD-1974ED85F35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TextBox 33">
            <a:extLst>
              <a:ext uri="{FF2B5EF4-FFF2-40B4-BE49-F238E27FC236}">
                <a16:creationId xmlns:a16="http://schemas.microsoft.com/office/drawing/2014/main" id="{53D92D54-F023-4825-BDAD-7FD84E7CAF1C}"/>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2-1</a:t>
            </a:r>
          </a:p>
        </p:txBody>
      </p:sp>
      <p:sp>
        <p:nvSpPr>
          <p:cNvPr id="35" name="TextBox 34">
            <a:extLst>
              <a:ext uri="{FF2B5EF4-FFF2-40B4-BE49-F238E27FC236}">
                <a16:creationId xmlns:a16="http://schemas.microsoft.com/office/drawing/2014/main" id="{7F492E7E-4728-4B04-B9FA-51A54217014A}"/>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감성사전</a:t>
            </a:r>
          </a:p>
        </p:txBody>
      </p:sp>
      <p:sp>
        <p:nvSpPr>
          <p:cNvPr id="36" name="TextBox 35">
            <a:extLst>
              <a:ext uri="{FF2B5EF4-FFF2-40B4-BE49-F238E27FC236}">
                <a16:creationId xmlns:a16="http://schemas.microsoft.com/office/drawing/2014/main" id="{E2391B51-87E8-453C-83DD-1A7C9D50B57D}"/>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감성점수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78" name="Google Shape;778;p2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23</a:t>
            </a:fld>
            <a:r>
              <a:rPr lang="en-US" sz="1050" b="1">
                <a:solidFill>
                  <a:srgbClr val="212D50"/>
                </a:solidFill>
                <a:cs typeface="Arial"/>
                <a:sym typeface="Arial"/>
              </a:rPr>
              <a:t>P</a:t>
            </a:r>
            <a:endParaRPr/>
          </a:p>
        </p:txBody>
      </p:sp>
      <p:cxnSp>
        <p:nvCxnSpPr>
          <p:cNvPr id="779" name="Google Shape;779;p2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780" name="Google Shape;780;p20"/>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Medium" panose="020B0600000000000000" pitchFamily="34" charset="-127"/>
                <a:ea typeface="Noto Sans KR Medium" panose="020B06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Medium" panose="020B0600000000000000" pitchFamily="34" charset="-127"/>
              <a:ea typeface="Noto Sans KR Medium" panose="020B0600000000000000" pitchFamily="34" charset="-127"/>
              <a:cs typeface="Calibri"/>
              <a:sym typeface="Calibri"/>
            </a:endParaRPr>
          </a:p>
        </p:txBody>
      </p:sp>
      <p:sp>
        <p:nvSpPr>
          <p:cNvPr id="781" name="Google Shape;781;p20"/>
          <p:cNvSpPr txBox="1"/>
          <p:nvPr/>
        </p:nvSpPr>
        <p:spPr>
          <a:xfrm>
            <a:off x="4863648" y="7508813"/>
            <a:ext cx="128319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2" name="Google Shape;782;p20"/>
          <p:cNvPicPr preferRelativeResize="0"/>
          <p:nvPr/>
        </p:nvPicPr>
        <p:blipFill rotWithShape="1">
          <a:blip r:embed="rId3">
            <a:alphaModFix/>
          </a:blip>
          <a:srcRect/>
          <a:stretch/>
        </p:blipFill>
        <p:spPr>
          <a:xfrm>
            <a:off x="445288" y="2091375"/>
            <a:ext cx="18126075" cy="2619375"/>
          </a:xfrm>
          <a:prstGeom prst="rect">
            <a:avLst/>
          </a:prstGeom>
          <a:noFill/>
          <a:ln>
            <a:noFill/>
          </a:ln>
        </p:spPr>
      </p:pic>
      <p:sp>
        <p:nvSpPr>
          <p:cNvPr id="783" name="Google Shape;783;p20"/>
          <p:cNvSpPr txBox="1"/>
          <p:nvPr/>
        </p:nvSpPr>
        <p:spPr>
          <a:xfrm>
            <a:off x="4821125" y="5364238"/>
            <a:ext cx="129168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4" name="Google Shape;784;p20"/>
          <p:cNvPicPr preferRelativeResize="0"/>
          <p:nvPr/>
        </p:nvPicPr>
        <p:blipFill rotWithShape="1">
          <a:blip r:embed="rId4">
            <a:alphaModFix/>
          </a:blip>
          <a:srcRect/>
          <a:stretch/>
        </p:blipFill>
        <p:spPr>
          <a:xfrm>
            <a:off x="1170325" y="7673675"/>
            <a:ext cx="2918225" cy="674375"/>
          </a:xfrm>
          <a:prstGeom prst="rect">
            <a:avLst/>
          </a:prstGeom>
          <a:noFill/>
          <a:ln>
            <a:noFill/>
          </a:ln>
        </p:spPr>
      </p:pic>
      <p:pic>
        <p:nvPicPr>
          <p:cNvPr id="785" name="Google Shape;785;p20"/>
          <p:cNvPicPr preferRelativeResize="0"/>
          <p:nvPr/>
        </p:nvPicPr>
        <p:blipFill rotWithShape="1">
          <a:blip r:embed="rId5">
            <a:alphaModFix/>
          </a:blip>
          <a:srcRect/>
          <a:stretch/>
        </p:blipFill>
        <p:spPr>
          <a:xfrm>
            <a:off x="1051650" y="5746938"/>
            <a:ext cx="3155563" cy="674375"/>
          </a:xfrm>
          <a:prstGeom prst="rect">
            <a:avLst/>
          </a:prstGeom>
          <a:noFill/>
          <a:ln>
            <a:noFill/>
          </a:ln>
        </p:spPr>
      </p:pic>
      <p:sp>
        <p:nvSpPr>
          <p:cNvPr id="786" name="Google Shape;786;p2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87" name="Google Shape;787;p20"/>
          <p:cNvSpPr txBox="1"/>
          <p:nvPr/>
        </p:nvSpPr>
        <p:spPr>
          <a:xfrm>
            <a:off x="1191325" y="1113425"/>
            <a:ext cx="15412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KOSELF</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KOrean</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a:t>
            </a:r>
            <a:r>
              <a:rPr lang="en-US" sz="2000" b="1"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SEntiment</a:t>
            </a:r>
            <a:r>
              <a:rPr lang="en-US" sz="2000" b="1"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Lexicon for Finance</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기업</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재무분석을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한국어</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0"/>
        <p:cNvGrpSpPr/>
        <p:nvPr/>
      </p:nvGrpSpPr>
      <p:grpSpPr>
        <a:xfrm>
          <a:off x="0" y="0"/>
          <a:ext cx="0" cy="0"/>
          <a:chOff x="0" y="0"/>
          <a:chExt cx="0" cy="0"/>
        </a:xfrm>
      </p:grpSpPr>
      <p:pic>
        <p:nvPicPr>
          <p:cNvPr id="731" name="Google Shape;731;p19"/>
          <p:cNvPicPr preferRelativeResize="0"/>
          <p:nvPr/>
        </p:nvPicPr>
        <p:blipFill rotWithShape="1">
          <a:blip r:embed="rId3">
            <a:alphaModFix/>
          </a:blip>
          <a:srcRect/>
          <a:stretch/>
        </p:blipFill>
        <p:spPr>
          <a:xfrm rot="5400000">
            <a:off x="12375506" y="5255950"/>
            <a:ext cx="3809200" cy="124200"/>
          </a:xfrm>
          <a:prstGeom prst="rect">
            <a:avLst/>
          </a:prstGeom>
          <a:noFill/>
          <a:ln>
            <a:noFill/>
          </a:ln>
        </p:spPr>
      </p:pic>
      <p:sp>
        <p:nvSpPr>
          <p:cNvPr id="732" name="Google Shape;732;p19"/>
          <p:cNvSpPr/>
          <p:nvPr/>
        </p:nvSpPr>
        <p:spPr>
          <a:xfrm>
            <a:off x="11709475" y="3676650"/>
            <a:ext cx="6472800" cy="5105400"/>
          </a:xfrm>
          <a:prstGeom prst="rect">
            <a:avLst/>
          </a:prstGeom>
          <a:solidFill>
            <a:schemeClr val="lt1"/>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733" name="Google Shape;733;p19"/>
          <p:cNvPicPr preferRelativeResize="0"/>
          <p:nvPr/>
        </p:nvPicPr>
        <p:blipFill rotWithShape="1">
          <a:blip r:embed="rId3">
            <a:alphaModFix/>
          </a:blip>
          <a:srcRect/>
          <a:stretch/>
        </p:blipFill>
        <p:spPr>
          <a:xfrm rot="5400000">
            <a:off x="7105400" y="4801035"/>
            <a:ext cx="4098900" cy="38129"/>
          </a:xfrm>
          <a:prstGeom prst="rect">
            <a:avLst/>
          </a:prstGeom>
          <a:noFill/>
          <a:ln>
            <a:noFill/>
          </a:ln>
        </p:spPr>
      </p:pic>
      <p:pic>
        <p:nvPicPr>
          <p:cNvPr id="736" name="Google Shape;736;p19"/>
          <p:cNvPicPr preferRelativeResize="0"/>
          <p:nvPr/>
        </p:nvPicPr>
        <p:blipFill rotWithShape="1">
          <a:blip r:embed="rId3">
            <a:alphaModFix/>
          </a:blip>
          <a:srcRect/>
          <a:stretch/>
        </p:blipFill>
        <p:spPr>
          <a:xfrm rot="-5400000" flipH="1">
            <a:off x="1556546" y="5609017"/>
            <a:ext cx="4443250" cy="22225"/>
          </a:xfrm>
          <a:prstGeom prst="rect">
            <a:avLst/>
          </a:prstGeom>
          <a:noFill/>
          <a:ln>
            <a:noFill/>
          </a:ln>
        </p:spPr>
      </p:pic>
      <p:sp>
        <p:nvSpPr>
          <p:cNvPr id="737" name="Google Shape;737;p19"/>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38" name="Google Shape;738;p19"/>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24</a:t>
            </a:fld>
            <a:r>
              <a:rPr lang="en-US" sz="1050" b="1">
                <a:solidFill>
                  <a:srgbClr val="212D50"/>
                </a:solidFill>
                <a:cs typeface="Arial"/>
                <a:sym typeface="Arial"/>
              </a:rPr>
              <a:t>P</a:t>
            </a:r>
            <a:endParaRPr/>
          </a:p>
        </p:txBody>
      </p:sp>
      <p:cxnSp>
        <p:nvCxnSpPr>
          <p:cNvPr id="739" name="Google Shape;739;p19"/>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740" name="Google Shape;740;p19"/>
          <p:cNvPicPr preferRelativeResize="0"/>
          <p:nvPr/>
        </p:nvPicPr>
        <p:blipFill rotWithShape="1">
          <a:blip r:embed="rId4">
            <a:alphaModFix/>
          </a:blip>
          <a:srcRect/>
          <a:stretch/>
        </p:blipFill>
        <p:spPr>
          <a:xfrm>
            <a:off x="6265047" y="2087588"/>
            <a:ext cx="5841666" cy="836214"/>
          </a:xfrm>
          <a:prstGeom prst="rect">
            <a:avLst/>
          </a:prstGeom>
          <a:noFill/>
          <a:ln>
            <a:noFill/>
          </a:ln>
        </p:spPr>
      </p:pic>
      <p:pic>
        <p:nvPicPr>
          <p:cNvPr id="741" name="Google Shape;741;p19"/>
          <p:cNvPicPr preferRelativeResize="0"/>
          <p:nvPr/>
        </p:nvPicPr>
        <p:blipFill rotWithShape="1">
          <a:blip r:embed="rId5">
            <a:alphaModFix/>
          </a:blip>
          <a:srcRect/>
          <a:stretch/>
        </p:blipFill>
        <p:spPr>
          <a:xfrm>
            <a:off x="1033773" y="3808462"/>
            <a:ext cx="4399852" cy="532935"/>
          </a:xfrm>
          <a:prstGeom prst="rect">
            <a:avLst/>
          </a:prstGeom>
          <a:noFill/>
          <a:ln>
            <a:noFill/>
          </a:ln>
        </p:spPr>
      </p:pic>
      <p:pic>
        <p:nvPicPr>
          <p:cNvPr id="742" name="Google Shape;742;p19"/>
          <p:cNvPicPr preferRelativeResize="0"/>
          <p:nvPr/>
        </p:nvPicPr>
        <p:blipFill rotWithShape="1">
          <a:blip r:embed="rId6">
            <a:alphaModFix/>
          </a:blip>
          <a:srcRect/>
          <a:stretch/>
        </p:blipFill>
        <p:spPr>
          <a:xfrm>
            <a:off x="1014621" y="4732266"/>
            <a:ext cx="4447164" cy="1807312"/>
          </a:xfrm>
          <a:prstGeom prst="rect">
            <a:avLst/>
          </a:prstGeom>
          <a:noFill/>
          <a:ln>
            <a:noFill/>
          </a:ln>
        </p:spPr>
      </p:pic>
      <p:pic>
        <p:nvPicPr>
          <p:cNvPr id="743" name="Google Shape;743;p19"/>
          <p:cNvPicPr preferRelativeResize="0"/>
          <p:nvPr/>
        </p:nvPicPr>
        <p:blipFill rotWithShape="1">
          <a:blip r:embed="rId7">
            <a:alphaModFix/>
          </a:blip>
          <a:srcRect/>
          <a:stretch/>
        </p:blipFill>
        <p:spPr>
          <a:xfrm>
            <a:off x="1014621" y="6748331"/>
            <a:ext cx="4419004" cy="1952755"/>
          </a:xfrm>
          <a:prstGeom prst="rect">
            <a:avLst/>
          </a:prstGeom>
          <a:noFill/>
          <a:ln>
            <a:noFill/>
          </a:ln>
        </p:spPr>
      </p:pic>
      <p:sp>
        <p:nvSpPr>
          <p:cNvPr id="744" name="Google Shape;744;p19"/>
          <p:cNvSpPr txBox="1"/>
          <p:nvPr/>
        </p:nvSpPr>
        <p:spPr>
          <a:xfrm>
            <a:off x="6459178" y="2216552"/>
            <a:ext cx="54534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E5E6EA"/>
                </a:solidFill>
                <a:latin typeface="Noto Sans KR Medium" panose="020B0600000000000000" pitchFamily="34" charset="-127"/>
                <a:ea typeface="Noto Sans KR Medium" panose="020B0600000000000000" pitchFamily="34" charset="-127"/>
                <a:sym typeface="Arial"/>
              </a:rPr>
              <a:t>감성사전 제작 과정</a:t>
            </a:r>
            <a:endParaRPr sz="3000" b="1" i="0" u="none" strike="noStrike" cap="none">
              <a:solidFill>
                <a:srgbClr val="E5E6EA"/>
              </a:solidFill>
              <a:latin typeface="Noto Sans KR Medium" panose="020B0600000000000000" pitchFamily="34" charset="-127"/>
              <a:ea typeface="Noto Sans KR Medium" panose="020B0600000000000000" pitchFamily="34" charset="-127"/>
              <a:sym typeface="Arial"/>
            </a:endParaRPr>
          </a:p>
        </p:txBody>
      </p:sp>
      <p:sp>
        <p:nvSpPr>
          <p:cNvPr id="745" name="Google Shape;745;p19"/>
          <p:cNvSpPr txBox="1"/>
          <p:nvPr/>
        </p:nvSpPr>
        <p:spPr>
          <a:xfrm>
            <a:off x="1351049" y="3851725"/>
            <a:ext cx="3813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1) 주가 등락 기준 Labeling</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46" name="Google Shape;746;p19"/>
          <p:cNvSpPr txBox="1"/>
          <p:nvPr/>
        </p:nvSpPr>
        <p:spPr>
          <a:xfrm>
            <a:off x="1301409" y="5086304"/>
            <a:ext cx="39990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종목별</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주가</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변동률</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기준</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b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상위</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n%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거래일에</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해당하는</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b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기사들에</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긍정‧부정</a:t>
            </a:r>
            <a:r>
              <a:rPr lang="en-US"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 </a:t>
            </a:r>
            <a:r>
              <a:rPr lang="en-US" sz="2200" b="1" i="0" u="none" strike="noStrike" cap="none" dirty="0" err="1">
                <a:solidFill>
                  <a:srgbClr val="6B838B"/>
                </a:solidFill>
                <a:latin typeface="Noto Sans KR Medium" panose="020B0600000000000000" pitchFamily="34" charset="-127"/>
                <a:ea typeface="Noto Sans KR Medium" panose="020B0600000000000000" pitchFamily="34" charset="-127"/>
                <a:sym typeface="Arial"/>
              </a:rPr>
              <a:t>라벨링</a:t>
            </a:r>
            <a:endParaRPr sz="22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47" name="Google Shape;747;p19"/>
          <p:cNvSpPr txBox="1"/>
          <p:nvPr/>
        </p:nvSpPr>
        <p:spPr>
          <a:xfrm>
            <a:off x="1408449" y="7524589"/>
            <a:ext cx="399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Noto Sans KR Medium" panose="020B0600000000000000" pitchFamily="34" charset="-127"/>
                <a:ea typeface="Noto Sans KR Medium" panose="020B0600000000000000" pitchFamily="34" charset="-127"/>
                <a:sym typeface="Arial"/>
              </a:rPr>
              <a:t>주가 예측 정확도 50% 미만</a:t>
            </a:r>
            <a:endParaRPr sz="20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48" name="Google Shape;748;p19"/>
          <p:cNvPicPr preferRelativeResize="0"/>
          <p:nvPr/>
        </p:nvPicPr>
        <p:blipFill rotWithShape="1">
          <a:blip r:embed="rId5">
            <a:alphaModFix/>
          </a:blip>
          <a:srcRect/>
          <a:stretch/>
        </p:blipFill>
        <p:spPr>
          <a:xfrm>
            <a:off x="5701841" y="3808450"/>
            <a:ext cx="5821234" cy="532950"/>
          </a:xfrm>
          <a:prstGeom prst="rect">
            <a:avLst/>
          </a:prstGeom>
          <a:noFill/>
          <a:ln>
            <a:noFill/>
          </a:ln>
        </p:spPr>
      </p:pic>
      <p:pic>
        <p:nvPicPr>
          <p:cNvPr id="749" name="Google Shape;749;p19"/>
          <p:cNvPicPr preferRelativeResize="0"/>
          <p:nvPr/>
        </p:nvPicPr>
        <p:blipFill rotWithShape="1">
          <a:blip r:embed="rId6">
            <a:alphaModFix/>
          </a:blip>
          <a:srcRect/>
          <a:stretch/>
        </p:blipFill>
        <p:spPr>
          <a:xfrm>
            <a:off x="5681400" y="4732275"/>
            <a:ext cx="5821234" cy="1807300"/>
          </a:xfrm>
          <a:prstGeom prst="rect">
            <a:avLst/>
          </a:prstGeom>
          <a:noFill/>
          <a:ln>
            <a:noFill/>
          </a:ln>
        </p:spPr>
      </p:pic>
      <p:pic>
        <p:nvPicPr>
          <p:cNvPr id="750" name="Google Shape;750;p19"/>
          <p:cNvPicPr preferRelativeResize="0"/>
          <p:nvPr/>
        </p:nvPicPr>
        <p:blipFill rotWithShape="1">
          <a:blip r:embed="rId7">
            <a:alphaModFix/>
          </a:blip>
          <a:srcRect/>
          <a:stretch/>
        </p:blipFill>
        <p:spPr>
          <a:xfrm>
            <a:off x="5681400" y="6730850"/>
            <a:ext cx="5821234" cy="1970225"/>
          </a:xfrm>
          <a:prstGeom prst="rect">
            <a:avLst/>
          </a:prstGeom>
          <a:noFill/>
          <a:ln>
            <a:noFill/>
          </a:ln>
        </p:spPr>
      </p:pic>
      <p:sp>
        <p:nvSpPr>
          <p:cNvPr id="751" name="Google Shape;751;p19"/>
          <p:cNvSpPr txBox="1"/>
          <p:nvPr/>
        </p:nvSpPr>
        <p:spPr>
          <a:xfrm>
            <a:off x="6032651" y="3851725"/>
            <a:ext cx="46080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2) 기존 주식‧재무 감성사전 이용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2" name="Google Shape;752;p19"/>
          <p:cNvSpPr txBox="1"/>
          <p:nvPr/>
        </p:nvSpPr>
        <p:spPr>
          <a:xfrm>
            <a:off x="5807875" y="4833750"/>
            <a:ext cx="58416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KOSELF(기업 재무분석 한국어 감성사전) </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수록 어휘 사용 시 감성점수 결과가 나오지 않음</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 수록 어휘 기준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단어 유사도 분석을 통해 어휘 확장</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53" name="Google Shape;753;p19"/>
          <p:cNvSpPr txBox="1"/>
          <p:nvPr/>
        </p:nvSpPr>
        <p:spPr>
          <a:xfrm>
            <a:off x="6108767" y="6880691"/>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주가 예측 정확도 50% 미만</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54" name="Google Shape;754;p19"/>
          <p:cNvSpPr txBox="1"/>
          <p:nvPr/>
        </p:nvSpPr>
        <p:spPr>
          <a:xfrm>
            <a:off x="184545" y="9828992"/>
            <a:ext cx="10515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Light" panose="020B0300000000000000" pitchFamily="34" charset="-127"/>
                <a:ea typeface="Noto Sans KR Light" panose="020B03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Light" panose="020B0300000000000000" pitchFamily="34" charset="-127"/>
              <a:ea typeface="Noto Sans KR Light" panose="020B0300000000000000" pitchFamily="34" charset="-127"/>
              <a:cs typeface="Calibri"/>
              <a:sym typeface="Calibri"/>
            </a:endParaRPr>
          </a:p>
        </p:txBody>
      </p:sp>
      <p:pic>
        <p:nvPicPr>
          <p:cNvPr id="755" name="Google Shape;755;p19"/>
          <p:cNvPicPr preferRelativeResize="0"/>
          <p:nvPr/>
        </p:nvPicPr>
        <p:blipFill rotWithShape="1">
          <a:blip r:embed="rId5">
            <a:alphaModFix/>
          </a:blip>
          <a:srcRect/>
          <a:stretch/>
        </p:blipFill>
        <p:spPr>
          <a:xfrm>
            <a:off x="11861687" y="3808450"/>
            <a:ext cx="6184564" cy="532950"/>
          </a:xfrm>
          <a:prstGeom prst="rect">
            <a:avLst/>
          </a:prstGeom>
          <a:noFill/>
          <a:ln>
            <a:noFill/>
          </a:ln>
        </p:spPr>
      </p:pic>
      <p:pic>
        <p:nvPicPr>
          <p:cNvPr id="756" name="Google Shape;756;p19"/>
          <p:cNvPicPr preferRelativeResize="0"/>
          <p:nvPr/>
        </p:nvPicPr>
        <p:blipFill rotWithShape="1">
          <a:blip r:embed="rId6">
            <a:alphaModFix/>
          </a:blip>
          <a:srcRect/>
          <a:stretch/>
        </p:blipFill>
        <p:spPr>
          <a:xfrm>
            <a:off x="11843327" y="4732275"/>
            <a:ext cx="6184564" cy="1807300"/>
          </a:xfrm>
          <a:prstGeom prst="rect">
            <a:avLst/>
          </a:prstGeom>
          <a:noFill/>
          <a:ln>
            <a:noFill/>
          </a:ln>
        </p:spPr>
      </p:pic>
      <p:pic>
        <p:nvPicPr>
          <p:cNvPr id="757" name="Google Shape;757;p19"/>
          <p:cNvPicPr preferRelativeResize="0"/>
          <p:nvPr/>
        </p:nvPicPr>
        <p:blipFill rotWithShape="1">
          <a:blip r:embed="rId7">
            <a:alphaModFix/>
          </a:blip>
          <a:srcRect/>
          <a:stretch/>
        </p:blipFill>
        <p:spPr>
          <a:xfrm>
            <a:off x="11843325" y="6710450"/>
            <a:ext cx="6184564" cy="1952750"/>
          </a:xfrm>
          <a:prstGeom prst="rect">
            <a:avLst/>
          </a:prstGeom>
          <a:noFill/>
          <a:ln>
            <a:noFill/>
          </a:ln>
        </p:spPr>
      </p:pic>
      <p:sp>
        <p:nvSpPr>
          <p:cNvPr id="758" name="Google Shape;758;p19"/>
          <p:cNvSpPr txBox="1"/>
          <p:nvPr/>
        </p:nvSpPr>
        <p:spPr>
          <a:xfrm>
            <a:off x="12126350" y="3883025"/>
            <a:ext cx="5919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3) 긍부정 감성점수를 앙상블 피처로 사용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9" name="Google Shape;759;p19"/>
          <p:cNvSpPr txBox="1"/>
          <p:nvPr/>
        </p:nvSpPr>
        <p:spPr>
          <a:xfrm>
            <a:off x="12156953" y="4971825"/>
            <a:ext cx="5453400" cy="130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긍부정 라벨 판단을 위한 인코딩(5인)</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endParaRPr sz="1300" b="1">
              <a:solidFill>
                <a:srgbClr val="6B838B"/>
              </a:solidFill>
              <a:latin typeface="Noto Sans KR Medium" panose="020B0600000000000000" pitchFamily="34" charset="-127"/>
              <a:ea typeface="Noto Sans KR Medium" panose="020B0600000000000000" pitchFamily="34" charset="-127"/>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제목(title)만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본문(text)만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60" name="Google Shape;760;p19"/>
          <p:cNvSpPr txBox="1"/>
          <p:nvPr/>
        </p:nvSpPr>
        <p:spPr>
          <a:xfrm>
            <a:off x="12130154" y="6936479"/>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및 유사 어휘 추가 사전</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1" name="Google Shape;761;p19"/>
          <p:cNvSpPr txBox="1"/>
          <p:nvPr/>
        </p:nvSpPr>
        <p:spPr>
          <a:xfrm>
            <a:off x="6202108" y="7736074"/>
            <a:ext cx="3999000" cy="64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Fb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Fasttext</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사전</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학습</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수집</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데이터</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2" name="Google Shape;762;p19"/>
          <p:cNvSpPr txBox="1"/>
          <p:nvPr/>
        </p:nvSpPr>
        <p:spPr>
          <a:xfrm>
            <a:off x="6104964" y="734369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추가 사전 주가 예측 정확도 50% 수준</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3" name="Google Shape;763;p1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64" name="Google Shape;764;p19"/>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제작</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65" name="Google Shape;765;p19"/>
          <p:cNvSpPr txBox="1"/>
          <p:nvPr/>
        </p:nvSpPr>
        <p:spPr>
          <a:xfrm>
            <a:off x="12130091" y="7644154"/>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단어 중 처음 만난 단어 판단</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6" name="Google Shape;766;p19"/>
          <p:cNvSpPr txBox="1"/>
          <p:nvPr/>
        </p:nvSpPr>
        <p:spPr>
          <a:xfrm>
            <a:off x="12852154" y="725367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0.7   본문 정확도 0.72</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7" name="Google Shape;767;p19"/>
          <p:cNvSpPr txBox="1"/>
          <p:nvPr/>
        </p:nvSpPr>
        <p:spPr>
          <a:xfrm>
            <a:off x="12852091" y="7961354"/>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0.3   본문 정확도 0.28</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68" name="Google Shape;768;p19"/>
          <p:cNvPicPr preferRelativeResize="0"/>
          <p:nvPr/>
        </p:nvPicPr>
        <p:blipFill rotWithShape="1">
          <a:blip r:embed="rId8">
            <a:alphaModFix/>
          </a:blip>
          <a:srcRect/>
          <a:stretch/>
        </p:blipFill>
        <p:spPr>
          <a:xfrm rot="10800000">
            <a:off x="14264528" y="3316921"/>
            <a:ext cx="102000" cy="102050"/>
          </a:xfrm>
          <a:prstGeom prst="rect">
            <a:avLst/>
          </a:prstGeom>
          <a:noFill/>
          <a:ln>
            <a:noFill/>
          </a:ln>
        </p:spPr>
      </p:pic>
      <p:pic>
        <p:nvPicPr>
          <p:cNvPr id="769" name="Google Shape;769;p19"/>
          <p:cNvPicPr preferRelativeResize="0"/>
          <p:nvPr/>
        </p:nvPicPr>
        <p:blipFill rotWithShape="1">
          <a:blip r:embed="rId8">
            <a:alphaModFix/>
          </a:blip>
          <a:srcRect/>
          <a:stretch/>
        </p:blipFill>
        <p:spPr>
          <a:xfrm rot="10800000">
            <a:off x="9106081" y="3316921"/>
            <a:ext cx="102000" cy="102050"/>
          </a:xfrm>
          <a:prstGeom prst="rect">
            <a:avLst/>
          </a:prstGeom>
          <a:noFill/>
          <a:ln>
            <a:noFill/>
          </a:ln>
        </p:spPr>
      </p:pic>
      <p:pic>
        <p:nvPicPr>
          <p:cNvPr id="770" name="Google Shape;770;p19"/>
          <p:cNvPicPr preferRelativeResize="0"/>
          <p:nvPr/>
        </p:nvPicPr>
        <p:blipFill rotWithShape="1">
          <a:blip r:embed="rId8">
            <a:alphaModFix/>
          </a:blip>
          <a:srcRect/>
          <a:stretch/>
        </p:blipFill>
        <p:spPr>
          <a:xfrm rot="10800000">
            <a:off x="3719033" y="3316921"/>
            <a:ext cx="102000" cy="102050"/>
          </a:xfrm>
          <a:prstGeom prst="rect">
            <a:avLst/>
          </a:prstGeom>
          <a:noFill/>
          <a:ln>
            <a:noFill/>
          </a:ln>
        </p:spPr>
      </p:pic>
      <p:pic>
        <p:nvPicPr>
          <p:cNvPr id="771" name="Google Shape;771;p19"/>
          <p:cNvPicPr preferRelativeResize="0"/>
          <p:nvPr/>
        </p:nvPicPr>
        <p:blipFill rotWithShape="1">
          <a:blip r:embed="rId3">
            <a:alphaModFix/>
          </a:blip>
          <a:srcRect/>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a:stretch/>
        </p:blipFill>
        <p:spPr>
          <a:xfrm>
            <a:off x="10110426" y="1769949"/>
            <a:ext cx="7862947" cy="4715200"/>
          </a:xfrm>
          <a:prstGeom prst="rect">
            <a:avLst/>
          </a:prstGeom>
          <a:noFill/>
          <a:ln>
            <a:noFill/>
          </a:ln>
        </p:spPr>
      </p:pic>
      <p:sp>
        <p:nvSpPr>
          <p:cNvPr id="798" name="Google Shape;798;p21"/>
          <p:cNvSpPr txBox="1"/>
          <p:nvPr/>
        </p:nvSpPr>
        <p:spPr>
          <a:xfrm>
            <a:off x="10229800" y="7392450"/>
            <a:ext cx="7624200" cy="2000400"/>
          </a:xfrm>
          <a:prstGeom prst="rect">
            <a:avLst/>
          </a:prstGeom>
          <a:noFill/>
          <a:ln>
            <a:noFill/>
          </a:ln>
        </p:spPr>
        <p:txBody>
          <a:bodyPr spcFirstLastPara="1" wrap="square" lIns="190125" tIns="190125" rIns="190125" bIns="1901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1. FastText 한글 모델 단어 중 KOSELF 단어와 유사도 비교 </a:t>
            </a:r>
            <a:b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b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높은 단어 상위 각 10개</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2. 크롤링 뉴스 데이터 안의 단어와 KOSELF 단어의 유사도</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유사도</a:t>
            </a:r>
            <a:r>
              <a:rPr lang="en-US" sz="2100" b="1">
                <a:solidFill>
                  <a:srgbClr val="212D50"/>
                </a:solidFill>
                <a:highlight>
                  <a:srgbClr val="FFE599"/>
                </a:highlight>
                <a:latin typeface="Noto Sans KR Medium" panose="020B0600000000000000" pitchFamily="34" charset="-127"/>
                <a:ea typeface="Noto Sans KR Medium" panose="020B0600000000000000" pitchFamily="34" charset="-127"/>
              </a:rPr>
              <a:t>&gt;</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0.5인 단어</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종목별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799" name="Google Shape;799;p2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800" name="Google Shape;800;p2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801" name="Google Shape;801;p2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
        <p:nvSpPr>
          <p:cNvPr id="802" name="Google Shape;802;p2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4000" b="1" dirty="0">
                <a:solidFill>
                  <a:srgbClr val="212D50"/>
                </a:solidFill>
                <a:latin typeface="Noto Sans KR Medium" panose="020B0600000000000000" pitchFamily="34" charset="-127"/>
                <a:ea typeface="Noto Sans KR Medium" panose="020B0600000000000000" pitchFamily="34" charset="-127"/>
              </a:rPr>
              <a:t> </a:t>
            </a:r>
            <a:r>
              <a:rPr lang="en-US" sz="4000" b="1" dirty="0" err="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03" name="Google Shape;803;p21"/>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이용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어휘와</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뉴스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기사</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토큰화</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단어들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유사도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확인</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a:stretch/>
        </p:blipFill>
        <p:spPr>
          <a:xfrm>
            <a:off x="1191325" y="2427750"/>
            <a:ext cx="16583025" cy="7334250"/>
          </a:xfrm>
          <a:prstGeom prst="rect">
            <a:avLst/>
          </a:prstGeom>
          <a:noFill/>
          <a:ln>
            <a:noFill/>
          </a:ln>
        </p:spPr>
      </p:pic>
      <p:sp>
        <p:nvSpPr>
          <p:cNvPr id="811" name="Google Shape;811;p2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12" name="Google Shape;812;p22"/>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계산</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후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앙상블</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피처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사용</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813" name="Google Shape;813;p2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14" name="Google Shape;814;p2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26</a:t>
            </a:fld>
            <a:r>
              <a:rPr lang="en-US" sz="1050" b="1">
                <a:solidFill>
                  <a:srgbClr val="212D50"/>
                </a:solidFil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9" name="Google Shape;373;p8">
            <a:extLst>
              <a:ext uri="{FF2B5EF4-FFF2-40B4-BE49-F238E27FC236}">
                <a16:creationId xmlns:a16="http://schemas.microsoft.com/office/drawing/2014/main" id="{DCFF366A-3BEA-4798-BCF2-FEE526CF9281}"/>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감성점수 계산의 정확도 확인을 위해 팀원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5</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인 개별 감성 라벨 인코딩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제목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본문</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후 다수결 방식으로 최종 </a:t>
            </a:r>
            <a:r>
              <a:rPr lang="ko-KR" alt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라벨링</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a:stretch/>
        </p:blipFill>
        <p:spPr>
          <a:xfrm>
            <a:off x="1232775" y="3581450"/>
            <a:ext cx="9257960" cy="114850"/>
          </a:xfrm>
          <a:prstGeom prst="rect">
            <a:avLst/>
          </a:prstGeom>
          <a:noFill/>
          <a:ln>
            <a:noFill/>
          </a:ln>
        </p:spPr>
      </p:pic>
      <p:sp>
        <p:nvSpPr>
          <p:cNvPr id="822" name="Google Shape;822;p23"/>
          <p:cNvSpPr txBox="1"/>
          <p:nvPr/>
        </p:nvSpPr>
        <p:spPr>
          <a:xfrm>
            <a:off x="1819595" y="2705062"/>
            <a:ext cx="808431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뉴스심리지수</a:t>
            </a: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(NSI, News Sentiment Index)</a:t>
            </a:r>
            <a:endParaRPr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823" name="Google Shape;823;p2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24" name="Google Shape;824;p2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27</a:t>
            </a:fld>
            <a:r>
              <a:rPr lang="en-US" sz="1050" b="1">
                <a:solidFill>
                  <a:srgbClr val="212D50"/>
                </a:solidFil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826" name="Google Shape;826;p23"/>
          <p:cNvSpPr txBox="1"/>
          <p:nvPr/>
        </p:nvSpPr>
        <p:spPr>
          <a:xfrm>
            <a:off x="1650273" y="4158525"/>
            <a:ext cx="87222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인터넷 경제뉴스 데이터를 문장 단위의 긍정, 부정, 중립 감성으로 분류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긍정과 부정 문장의 차이를 아래 산식에 따라 지수화한 것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grpSp>
        <p:nvGrpSpPr>
          <p:cNvPr id="827" name="Google Shape;827;p23"/>
          <p:cNvGrpSpPr/>
          <p:nvPr/>
        </p:nvGrpSpPr>
        <p:grpSpPr>
          <a:xfrm>
            <a:off x="2340625" y="5397846"/>
            <a:ext cx="7293742" cy="1270286"/>
            <a:chOff x="3483625" y="4940646"/>
            <a:chExt cx="7293742" cy="1270286"/>
          </a:xfrm>
        </p:grpSpPr>
        <p:sp>
          <p:nvSpPr>
            <p:cNvPr id="828" name="Google Shape;828;p23"/>
            <p:cNvSpPr txBox="1"/>
            <p:nvPr/>
          </p:nvSpPr>
          <p:spPr>
            <a:xfrm>
              <a:off x="3483625" y="5457950"/>
              <a:ext cx="1399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NSI =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29" name="Google Shape;829;p23"/>
            <p:cNvSpPr txBox="1"/>
            <p:nvPr/>
          </p:nvSpPr>
          <p:spPr>
            <a:xfrm>
              <a:off x="4537150" y="4940646"/>
              <a:ext cx="6014400"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a:t>
              </a:r>
              <a:r>
                <a:rPr lang="en-US" sz="3000" b="1" i="0" u="none" strike="noStrike" cap="none">
                  <a:solidFill>
                    <a:srgbClr val="6B838B"/>
                  </a:solidFill>
                  <a:latin typeface="Noto Sans KR Medium" panose="020B0600000000000000" pitchFamily="34" charset="-127"/>
                  <a:ea typeface="Noto Sans KR Medium" panose="020B0600000000000000" pitchFamily="34" charset="-127"/>
                  <a:sym typeface="Arial"/>
                </a:rPr>
                <a:t>-</a:t>
              </a: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0" name="Google Shape;830;p23"/>
            <p:cNvSpPr txBox="1"/>
            <p:nvPr/>
          </p:nvSpPr>
          <p:spPr>
            <a:xfrm>
              <a:off x="4537138" y="5656975"/>
              <a:ext cx="60144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cxnSp>
          <p:nvCxnSpPr>
            <p:cNvPr id="831" name="Google Shape;831;p23"/>
            <p:cNvCxnSpPr/>
            <p:nvPr/>
          </p:nvCxnSpPr>
          <p:spPr>
            <a:xfrm rot="10800000">
              <a:off x="4566787" y="5641824"/>
              <a:ext cx="3930000" cy="20700"/>
            </a:xfrm>
            <a:prstGeom prst="straightConnector1">
              <a:avLst/>
            </a:prstGeom>
            <a:noFill/>
            <a:ln w="19050" cap="flat" cmpd="sng">
              <a:solidFill>
                <a:srgbClr val="4B6972"/>
              </a:solidFill>
              <a:prstDash val="solid"/>
              <a:round/>
              <a:headEnd type="none" w="sm" len="sm"/>
              <a:tailEnd type="none" w="sm" len="sm"/>
            </a:ln>
          </p:spPr>
        </p:cxnSp>
        <p:sp>
          <p:nvSpPr>
            <p:cNvPr id="832" name="Google Shape;832;p23"/>
            <p:cNvSpPr txBox="1"/>
            <p:nvPr/>
          </p:nvSpPr>
          <p:spPr>
            <a:xfrm>
              <a:off x="8634467" y="5334089"/>
              <a:ext cx="21429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x 100 + 100</a:t>
              </a:r>
              <a:endParaRPr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grpSp>
      <p:sp>
        <p:nvSpPr>
          <p:cNvPr id="833" name="Google Shape;833;p23"/>
          <p:cNvSpPr txBox="1"/>
          <p:nvPr/>
        </p:nvSpPr>
        <p:spPr>
          <a:xfrm>
            <a:off x="1614387" y="7422088"/>
            <a:ext cx="8920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100을 초과하면 긍정문장이, 100 미만이면 부정문장이 더 많음을 의미함</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4" name="Google Shape;834;p23"/>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EE6E8"/>
                </a:solidFill>
                <a:latin typeface="Noto Sans KR Medium" panose="020B0600000000000000" pitchFamily="34" charset="-127"/>
                <a:ea typeface="Noto Sans KR Medium" panose="020B0600000000000000" pitchFamily="34" charset="-127"/>
                <a:sym typeface="Arial"/>
              </a:rPr>
              <a:t>한국은행 경제통계국 통계기획팀 통계연구반 2021. 3. 31. https://ecos.bok.or.kr/nsi/NSICtl.jsp</a:t>
            </a:r>
            <a:endParaRPr sz="1400" b="0" i="0" u="none" strike="noStrike" cap="none">
              <a:solidFill>
                <a:srgbClr val="DEE6E8"/>
              </a:solidFill>
              <a:latin typeface="Noto Sans KR Medium" panose="020B0600000000000000" pitchFamily="34" charset="-127"/>
              <a:ea typeface="Noto Sans KR Medium" panose="020B0600000000000000" pitchFamily="34" charset="-127"/>
              <a:cs typeface="Calibri"/>
              <a:sym typeface="Calibri"/>
            </a:endParaRPr>
          </a:p>
        </p:txBody>
      </p:sp>
      <p:pic>
        <p:nvPicPr>
          <p:cNvPr id="835" name="Google Shape;835;p23"/>
          <p:cNvPicPr preferRelativeResize="0"/>
          <p:nvPr/>
        </p:nvPicPr>
        <p:blipFill rotWithShape="1">
          <a:blip r:embed="rId5">
            <a:alphaModFix/>
          </a:blip>
          <a:srcRect b="33457"/>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37" name="Google Shape;837;p23"/>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감성점수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뉴스심리지수 NSI </a:t>
            </a:r>
            <a:endParaRPr sz="2800" b="1" i="0" u="none" strike="noStrike" cap="none">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3A22D442-C3A4-4F8A-A0E0-91327783FA2A}"/>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rPr>
              <a:t>한국은행 경제통계국에서 개발한 뉴스심리지수를 추가적인 감성점수 계산에 사용</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46" name="Google Shape;846;p2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47" name="Google Shape;847;p2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848" name="Google Shape;848;p25"/>
          <p:cNvPicPr preferRelativeResize="0"/>
          <p:nvPr/>
        </p:nvPicPr>
        <p:blipFill rotWithShape="1">
          <a:blip r:embed="rId4">
            <a:alphaModFix/>
          </a:blip>
          <a:srcRect/>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541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0"/>
              </a:spcBef>
              <a:spcAft>
                <a:spcPts val="0"/>
              </a:spcAft>
              <a:buClr>
                <a:srgbClr val="283252"/>
              </a:buClr>
              <a:buSzPts val="2000"/>
              <a:buFont typeface="Arial"/>
              <a:buAutoNum type="arabicPeriod"/>
            </a:pPr>
            <a:r>
              <a:rPr lang="en-US" sz="2000" b="1">
                <a:solidFill>
                  <a:srgbClr val="283252"/>
                </a:solidFill>
                <a:latin typeface="Noto Sans KR Medium" panose="020B0600000000000000" pitchFamily="34" charset="-127"/>
                <a:ea typeface="Noto Sans KR Medium" panose="020B0600000000000000" pitchFamily="34" charset="-127"/>
              </a:rPr>
              <a:t>자동 생성</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된 스크립트</a:t>
            </a:r>
            <a:r>
              <a:rPr lang="en-US" sz="2000" b="1">
                <a:solidFill>
                  <a:srgbClr val="283252"/>
                </a:solidFill>
                <a:latin typeface="Noto Sans KR Medium" panose="020B0600000000000000" pitchFamily="34" charset="-127"/>
                <a:ea typeface="Noto Sans KR Medium" panose="020B0600000000000000" pitchFamily="34" charset="-127"/>
              </a:rPr>
              <a:t>의</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 의성어, 특수문자, 반복되는 의미없는 단어 등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15000"/>
              </a:lnSpc>
              <a:spcBef>
                <a:spcPts val="0"/>
              </a:spcBef>
              <a:spcAft>
                <a:spcPts val="0"/>
              </a:spcAft>
              <a:buClr>
                <a:srgbClr val="283252"/>
              </a:buClr>
              <a:buSzPts val="2000"/>
              <a:buFont typeface="Arial"/>
              <a:buAutoNum type="arabicPeriod"/>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기존 뉴스데이터에서 사용하던 불용어 사전을 통해 불용어를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15000"/>
              </a:lnSpc>
              <a:spcBef>
                <a:spcPts val="0"/>
              </a:spcBef>
              <a:spcAft>
                <a:spcPts val="0"/>
              </a:spcAft>
              <a:buNone/>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토큰화를 진행한 후에 단어 길이가 1 이하인 단어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850" name="Google Shape;850;p25"/>
          <p:cNvPicPr preferRelativeResize="0"/>
          <p:nvPr/>
        </p:nvPicPr>
        <p:blipFill rotWithShape="1">
          <a:blip r:embed="rId5">
            <a:alphaModFix/>
          </a:blip>
          <a:srcRect/>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수작업으로 의미 없는 단어 삭제</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54" name="Google Shape;854;p25"/>
          <p:cNvSpPr txBox="1"/>
          <p:nvPr/>
        </p:nvSpPr>
        <p:spPr>
          <a:xfrm>
            <a:off x="5806950" y="9395825"/>
            <a:ext cx="34434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accent2"/>
                </a:solidFill>
                <a:latin typeface="Noto Sans KR Medium" panose="020B0600000000000000" pitchFamily="34" charset="-127"/>
                <a:ea typeface="Noto Sans KR Medium" panose="020B0600000000000000" pitchFamily="34" charset="-127"/>
              </a:rPr>
              <a:t>맞춤법이 맞지 않는 단어와 </a:t>
            </a:r>
            <a:endParaRPr sz="1800" b="1">
              <a:solidFill>
                <a:schemeClr val="accent2"/>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accent2"/>
                </a:solidFill>
                <a:latin typeface="Noto Sans KR Medium" panose="020B0600000000000000" pitchFamily="34" charset="-127"/>
                <a:ea typeface="Noto Sans KR Medium" panose="020B0600000000000000" pitchFamily="34" charset="-127"/>
              </a:rPr>
              <a:t>[음악]과 같은 의성어가 많음</a:t>
            </a:r>
            <a:endParaRPr sz="1800" b="1">
              <a:solidFill>
                <a:schemeClr val="accent2"/>
              </a:solidFill>
              <a:latin typeface="Noto Sans KR Medium" panose="020B0600000000000000" pitchFamily="34" charset="-127"/>
              <a:ea typeface="Noto Sans KR Medium" panose="020B0600000000000000" pitchFamily="34" charset="-127"/>
            </a:endParaRPr>
          </a:p>
        </p:txBody>
      </p:sp>
      <p:sp>
        <p:nvSpPr>
          <p:cNvPr id="855" name="Google Shape;855;p25"/>
          <p:cNvSpPr txBox="1"/>
          <p:nvPr/>
        </p:nvSpPr>
        <p:spPr>
          <a:xfrm>
            <a:off x="9266775" y="7256300"/>
            <a:ext cx="8049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토큰화 진행 후 불용어 사전 이용 및 단어 길이 1 이하 단어 삭제</a:t>
            </a:r>
            <a:endParaRPr sz="2000" b="1">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6" name="Google Shape;856;p25"/>
          <p:cNvSpPr txBox="1"/>
          <p:nvPr/>
        </p:nvSpPr>
        <p:spPr>
          <a:xfrm>
            <a:off x="3150200" y="2310813"/>
            <a:ext cx="912870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dirty="0">
                <a:solidFill>
                  <a:schemeClr val="accent2"/>
                </a:solidFill>
                <a:latin typeface="Noto Sans KR Medium" panose="020B0600000000000000" pitchFamily="34" charset="-127"/>
                <a:ea typeface="Noto Sans KR Medium" panose="020B0600000000000000" pitchFamily="34" charset="-127"/>
              </a:rPr>
              <a:t>STT </a:t>
            </a:r>
            <a:r>
              <a:rPr lang="en-US" sz="2200" b="1" dirty="0" err="1">
                <a:solidFill>
                  <a:schemeClr val="accent2"/>
                </a:solidFill>
                <a:latin typeface="Noto Sans KR Medium" panose="020B0600000000000000" pitchFamily="34" charset="-127"/>
                <a:ea typeface="Noto Sans KR Medium" panose="020B0600000000000000" pitchFamily="34" charset="-127"/>
              </a:rPr>
              <a:t>구현이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완벽하지</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않아서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잘못</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입력된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단어들이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많이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분포</a:t>
            </a:r>
            <a:endParaRPr dirty="0">
              <a:latin typeface="Noto Sans KR Medium" panose="020B0600000000000000" pitchFamily="34" charset="-127"/>
              <a:ea typeface="Noto Sans KR Medium" panose="020B0600000000000000" pitchFamily="34" charset="-127"/>
            </a:endParaRPr>
          </a:p>
        </p:txBody>
      </p:sp>
      <p:sp>
        <p:nvSpPr>
          <p:cNvPr id="857" name="Google Shape;857;p25"/>
          <p:cNvSpPr/>
          <p:nvPr/>
        </p:nvSpPr>
        <p:spPr>
          <a:xfrm>
            <a:off x="8753575" y="4408375"/>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8" name="Google Shape;858;p25"/>
          <p:cNvSpPr/>
          <p:nvPr/>
        </p:nvSpPr>
        <p:spPr>
          <a:xfrm>
            <a:off x="8753575" y="7241000"/>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2</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9" name="Google Shape;859;p25"/>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유튜브에서</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제공되는</a:t>
            </a:r>
            <a:r>
              <a:rPr lang="en-US" sz="2400" b="1" dirty="0">
                <a:solidFill>
                  <a:schemeClr val="accent2"/>
                </a:solidFill>
                <a:latin typeface="Noto Sans KR Medium" panose="020B0600000000000000" pitchFamily="34" charset="-127"/>
                <a:ea typeface="Noto Sans KR Medium" panose="020B0600000000000000" pitchFamily="34" charset="-127"/>
              </a:rPr>
              <a:t> STT(Speech-To-Text) </a:t>
            </a:r>
            <a:r>
              <a:rPr lang="en-US" sz="2400" b="1" dirty="0" err="1">
                <a:solidFill>
                  <a:schemeClr val="accent2"/>
                </a:solidFill>
                <a:latin typeface="Noto Sans KR Medium" panose="020B0600000000000000" pitchFamily="34" charset="-127"/>
                <a:ea typeface="Noto Sans KR Medium" panose="020B0600000000000000" pitchFamily="34" charset="-127"/>
              </a:rPr>
              <a:t>스크립트</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전처리</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180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5" name="Google Shape;865;p26"/>
          <p:cNvSpPr/>
          <p:nvPr/>
        </p:nvSpPr>
        <p:spPr>
          <a:xfrm>
            <a:off x="1008025" y="5976088"/>
            <a:ext cx="8136900" cy="396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867" name="Google Shape;867;p26"/>
          <p:cNvPicPr preferRelativeResize="0"/>
          <p:nvPr/>
        </p:nvPicPr>
        <p:blipFill rotWithShape="1">
          <a:blip r:embed="rId3">
            <a:alphaModFix/>
          </a:blip>
          <a:srcRect/>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0" name="Google Shape;870;p26"/>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71" name="Google Shape;871;p26"/>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872" name="Google Shape;872;p26"/>
          <p:cNvPicPr preferRelativeResize="0"/>
          <p:nvPr/>
        </p:nvPicPr>
        <p:blipFill rotWithShape="1">
          <a:blip r:embed="rId4">
            <a:alphaModFix/>
          </a:blip>
          <a:srcRect t="52772" r="26696"/>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t="65383" r="22215"/>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V="1">
            <a:off x="8290675" y="2811788"/>
            <a:ext cx="2440750" cy="251140"/>
          </a:xfrm>
          <a:prstGeom prst="straightConnector1">
            <a:avLst/>
          </a:prstGeom>
          <a:noFill/>
          <a:ln w="38100" cap="flat" cmpd="sng">
            <a:solidFill>
              <a:srgbClr val="83A1A9"/>
            </a:solidFill>
            <a:prstDash val="solid"/>
            <a:round/>
            <a:headEnd type="none" w="sm" len="sm"/>
            <a:tailEnd type="triangle" w="med" len="med"/>
          </a:ln>
        </p:spPr>
      </p:cxnSp>
      <p:cxnSp>
        <p:nvCxnSpPr>
          <p:cNvPr id="877" name="Google Shape;877;p26"/>
          <p:cNvCxnSpPr>
            <a:stCxn id="878" idx="3"/>
            <a:endCxn id="873" idx="1"/>
          </p:cNvCxnSpPr>
          <p:nvPr/>
        </p:nvCxnSpPr>
        <p:spPr>
          <a:xfrm>
            <a:off x="8290675" y="3767158"/>
            <a:ext cx="2440750" cy="962742"/>
          </a:xfrm>
          <a:prstGeom prst="straightConnector1">
            <a:avLst/>
          </a:prstGeom>
          <a:noFill/>
          <a:ln w="38100" cap="flat" cmpd="sng">
            <a:solidFill>
              <a:srgbClr val="83A1A9"/>
            </a:solidFill>
            <a:prstDash val="solid"/>
            <a:round/>
            <a:headEnd type="none" w="sm" len="sm"/>
            <a:tailEnd type="triangle" w="med" len="med"/>
          </a:ln>
        </p:spPr>
      </p:cxnSp>
      <p:pic>
        <p:nvPicPr>
          <p:cNvPr id="879" name="Google Shape;879;p26"/>
          <p:cNvPicPr preferRelativeResize="0"/>
          <p:nvPr/>
        </p:nvPicPr>
        <p:blipFill rotWithShape="1">
          <a:blip r:embed="rId7">
            <a:alphaModFix/>
          </a:blip>
          <a:srcRect/>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V="1">
            <a:off x="8607475" y="6889749"/>
            <a:ext cx="1817825" cy="569525"/>
          </a:xfrm>
          <a:prstGeom prst="straightConnector1">
            <a:avLst/>
          </a:prstGeom>
          <a:noFill/>
          <a:ln w="38100" cap="flat" cmpd="sng">
            <a:solidFill>
              <a:srgbClr val="4B6972"/>
            </a:solidFill>
            <a:prstDash val="solid"/>
            <a:round/>
            <a:headEnd type="none" w="sm" len="sm"/>
            <a:tailEnd type="triangle" w="med" len="med"/>
          </a:ln>
        </p:spPr>
      </p:cxnSp>
      <p:cxnSp>
        <p:nvCxnSpPr>
          <p:cNvPr id="883" name="Google Shape;883;p26"/>
          <p:cNvCxnSpPr>
            <a:endCxn id="880" idx="1"/>
          </p:cNvCxnSpPr>
          <p:nvPr/>
        </p:nvCxnSpPr>
        <p:spPr>
          <a:xfrm>
            <a:off x="8306700" y="8229945"/>
            <a:ext cx="2118600" cy="312300"/>
          </a:xfrm>
          <a:prstGeom prst="straightConnector1">
            <a:avLst/>
          </a:prstGeom>
          <a:noFill/>
          <a:ln w="38100" cap="flat" cmpd="sng">
            <a:solidFill>
              <a:srgbClr val="4B6972"/>
            </a:solidFill>
            <a:prstDash val="solid"/>
            <a:round/>
            <a:headEnd type="none" w="sm" len="sm"/>
            <a:tailEnd type="triangle" w="med" len="med"/>
          </a:ln>
        </p:spPr>
      </p:cxnSp>
      <p:sp>
        <p:nvSpPr>
          <p:cNvPr id="884" name="Google Shape;884;p26"/>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885" name="Google Shape;885;p26"/>
          <p:cNvPicPr preferRelativeResize="0"/>
          <p:nvPr/>
        </p:nvPicPr>
        <p:blipFill rotWithShape="1">
          <a:blip r:embed="rId9">
            <a:alphaModFix/>
          </a:blip>
          <a:srcRect/>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w="38100" cap="flat" cmpd="sng">
            <a:solidFill>
              <a:srgbClr val="4B6972"/>
            </a:solidFill>
            <a:prstDash val="solid"/>
            <a:round/>
            <a:headEnd type="none" w="sm" len="sm"/>
            <a:tailEnd type="triangle" w="med" len="med"/>
          </a:ln>
        </p:spPr>
      </p:cxnSp>
      <p:cxnSp>
        <p:nvCxnSpPr>
          <p:cNvPr id="887" name="Google Shape;887;p26"/>
          <p:cNvCxnSpPr/>
          <p:nvPr/>
        </p:nvCxnSpPr>
        <p:spPr>
          <a:xfrm rot="10800000" flipH="1">
            <a:off x="11906250" y="8439150"/>
            <a:ext cx="1181100" cy="304800"/>
          </a:xfrm>
          <a:prstGeom prst="straightConnector1">
            <a:avLst/>
          </a:prstGeom>
          <a:noFill/>
          <a:ln w="38100" cap="flat" cmpd="sng">
            <a:solidFill>
              <a:srgbClr val="4B6972"/>
            </a:solidFill>
            <a:prstDash val="solid"/>
            <a:round/>
            <a:headEnd type="none" w="sm" len="sm"/>
            <a:tailEnd type="triangle" w="med" len="med"/>
          </a:ln>
        </p:spPr>
      </p:cxnSp>
      <p:sp>
        <p:nvSpPr>
          <p:cNvPr id="888" name="Google Shape;888;p26"/>
          <p:cNvSpPr txBox="1"/>
          <p:nvPr/>
        </p:nvSpPr>
        <p:spPr>
          <a:xfrm>
            <a:off x="1240225" y="2160813"/>
            <a:ext cx="6290100" cy="556276"/>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rgbClr val="1F3864"/>
              </a:buClr>
              <a:buSzPts val="2100"/>
              <a:buFont typeface="Roboto"/>
              <a:buAutoNum type="arabicPeriod"/>
            </a:pPr>
            <a:r>
              <a:rPr lang="en-US" sz="21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기존의 감성 사전 패키지를 통해 라벨링을 진행</a:t>
            </a:r>
            <a:endParaRPr sz="2000" b="0" i="0" u="none" strike="noStrike" cap="none">
              <a:solidFill>
                <a:srgbClr val="1F3864"/>
              </a:solidFill>
              <a:highlight>
                <a:srgbClr val="FFFFFF"/>
              </a:highlight>
              <a:latin typeface="Noto Sans KR Medium" panose="020B0600000000000000" pitchFamily="34" charset="-127"/>
              <a:ea typeface="Noto Sans KR Medium" panose="020B0600000000000000" pitchFamily="34" charset="-127"/>
              <a:sym typeface="Arial"/>
            </a:endParaRPr>
          </a:p>
        </p:txBody>
      </p:sp>
      <p:sp>
        <p:nvSpPr>
          <p:cNvPr id="889" name="Google Shape;889;p26"/>
          <p:cNvSpPr txBox="1"/>
          <p:nvPr/>
        </p:nvSpPr>
        <p:spPr>
          <a:xfrm>
            <a:off x="1798525" y="4196730"/>
            <a:ext cx="6798900" cy="1374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맞춤법에</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않거나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신조어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인식을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못하는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경우가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있고</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여러</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대화를</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하면서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방송을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진행하는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등의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이유로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제대로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되지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것을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확인함</a:t>
            </a:r>
            <a:endParaRPr dirty="0">
              <a:latin typeface="Noto Sans KR Medium" panose="020B0600000000000000" pitchFamily="34" charset="-127"/>
              <a:ea typeface="Noto Sans KR Medium" panose="020B0600000000000000" pitchFamily="34" charset="-127"/>
            </a:endParaRPr>
          </a:p>
        </p:txBody>
      </p:sp>
      <p:sp>
        <p:nvSpPr>
          <p:cNvPr id="890" name="Google Shape;890;p26"/>
          <p:cNvSpPr/>
          <p:nvPr/>
        </p:nvSpPr>
        <p:spPr>
          <a:xfrm rot="5400000">
            <a:off x="1157575" y="4707388"/>
            <a:ext cx="889500" cy="221100"/>
          </a:xfrm>
          <a:prstGeom prst="triangle">
            <a:avLst>
              <a:gd name="adj" fmla="val 50000"/>
            </a:avLst>
          </a:prstGeom>
          <a:solidFill>
            <a:srgbClr val="83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1" name="Google Shape;891;p26"/>
          <p:cNvSpPr txBox="1"/>
          <p:nvPr/>
        </p:nvSpPr>
        <p:spPr>
          <a:xfrm>
            <a:off x="1240225" y="6066925"/>
            <a:ext cx="7939200" cy="927916"/>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0"/>
              </a:spcBef>
              <a:spcAft>
                <a:spcPts val="0"/>
              </a:spcAft>
              <a:buAutoNum type="arabicPeriod" startAt="2"/>
            </a:pP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리뷰를</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학습</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데이터</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사용하여</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p>
          <a:p>
            <a:pPr lvl="0" algn="l" rtl="0">
              <a:lnSpc>
                <a:spcPct val="115000"/>
              </a:lnSpc>
              <a:spcBef>
                <a:spcPts val="0"/>
              </a:spcBef>
              <a:spcAft>
                <a:spcPts val="0"/>
              </a:spcAft>
            </a:pP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텍스트</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임베딩</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모델로</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라벨링을</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진행</a:t>
            </a:r>
            <a:endParaRPr dirty="0">
              <a:solidFill>
                <a:srgbClr val="1F3864"/>
              </a:solidFill>
              <a:latin typeface="Noto Sans KR Medium" panose="020B0600000000000000" pitchFamily="34" charset="-127"/>
              <a:ea typeface="Noto Sans KR Medium" panose="020B0600000000000000" pitchFamily="34" charset="-127"/>
            </a:endParaRPr>
          </a:p>
        </p:txBody>
      </p:sp>
      <p:sp>
        <p:nvSpPr>
          <p:cNvPr id="882" name="Google Shape;882;p26"/>
          <p:cNvSpPr txBox="1"/>
          <p:nvPr/>
        </p:nvSpPr>
        <p:spPr>
          <a:xfrm>
            <a:off x="1507375" y="7013013"/>
            <a:ext cx="7100100" cy="892522"/>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구매 리뷰 데이터</a:t>
            </a:r>
            <a:endParaRPr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  	⇒ 긍정 데이터가 많아 </a:t>
            </a: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결과가 긍정적으로 편향</a:t>
            </a:r>
            <a:endParaRPr>
              <a:latin typeface="Noto Sans KR Medium" panose="020B0600000000000000" pitchFamily="34" charset="-127"/>
              <a:ea typeface="Noto Sans KR Medium" panose="020B0600000000000000" pitchFamily="34" charset="-127"/>
            </a:endParaRPr>
          </a:p>
        </p:txBody>
      </p:sp>
      <p:sp>
        <p:nvSpPr>
          <p:cNvPr id="892" name="Google Shape;892;p26"/>
          <p:cNvSpPr txBox="1"/>
          <p:nvPr/>
        </p:nvSpPr>
        <p:spPr>
          <a:xfrm>
            <a:off x="1798525" y="8870605"/>
            <a:ext cx="6798900" cy="1020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사람들의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글을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통해서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훈련시켜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수작업으로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한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부분과의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정확도가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1번보다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높게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나옴</a:t>
            </a:r>
            <a:endParaRPr dirty="0">
              <a:highlight>
                <a:srgbClr val="FFE599"/>
              </a:highlight>
              <a:latin typeface="Noto Sans KR Medium" panose="020B0600000000000000" pitchFamily="34" charset="-127"/>
              <a:ea typeface="Noto Sans KR Medium" panose="020B0600000000000000" pitchFamily="34" charset="-127"/>
            </a:endParaRPr>
          </a:p>
        </p:txBody>
      </p:sp>
      <p:sp>
        <p:nvSpPr>
          <p:cNvPr id="893" name="Google Shape;893;p26"/>
          <p:cNvSpPr/>
          <p:nvPr/>
        </p:nvSpPr>
        <p:spPr>
          <a:xfrm rot="5400000">
            <a:off x="1237825" y="9284430"/>
            <a:ext cx="729000" cy="2211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4" name="Google Shape;894;p26"/>
          <p:cNvSpPr/>
          <p:nvPr/>
        </p:nvSpPr>
        <p:spPr>
          <a:xfrm>
            <a:off x="13078057" y="7109925"/>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5" name="Google Shape;895;p26"/>
          <p:cNvSpPr/>
          <p:nvPr/>
        </p:nvSpPr>
        <p:spPr>
          <a:xfrm>
            <a:off x="13068300" y="8113100"/>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6" name="Google Shape;896;p26"/>
          <p:cNvSpPr/>
          <p:nvPr/>
        </p:nvSpPr>
        <p:spPr>
          <a:xfrm>
            <a:off x="1389475" y="7925251"/>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7" name="Google Shape;897;p26"/>
          <p:cNvSpPr txBox="1"/>
          <p:nvPr/>
        </p:nvSpPr>
        <p:spPr>
          <a:xfrm>
            <a:off x="1491775" y="7884896"/>
            <a:ext cx="6798900" cy="928429"/>
          </a:xfrm>
          <a:prstGeom prst="rect">
            <a:avLst/>
          </a:prstGeom>
          <a:noFill/>
          <a:ln>
            <a:noFill/>
          </a:ln>
        </p:spPr>
        <p:txBody>
          <a:bodyPr spcFirstLastPara="1" wrap="square" lIns="91425" tIns="91425" rIns="91425" bIns="91425" anchor="t" anchorCtr="0">
            <a:spAutoFit/>
          </a:bodyPr>
          <a:lstStyle/>
          <a:p>
            <a:pPr marL="457200" lvl="0" indent="-355600" algn="l" rtl="0">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네이버</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영화</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댓글</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데이터</a:t>
            </a:r>
            <a:endParaRPr sz="2000" dirty="0">
              <a:solidFill>
                <a:schemeClr val="dk1"/>
              </a:solidFill>
              <a:highlight>
                <a:srgbClr val="FFE599"/>
              </a:highlight>
              <a:latin typeface="Noto Sans KR Medium" panose="020B0600000000000000" pitchFamily="34" charset="-127"/>
              <a:ea typeface="Noto Sans KR Medium" panose="020B0600000000000000" pitchFamily="34" charset="-127"/>
            </a:endParaRPr>
          </a:p>
          <a:p>
            <a:pPr marL="457200" lvl="0" indent="0" algn="l" rtl="0">
              <a:spcBef>
                <a:spcPts val="0"/>
              </a:spcBef>
              <a:spcAft>
                <a:spcPts val="0"/>
              </a:spcAft>
              <a:buNone/>
            </a:pP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데이터에</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긍정과</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부정이</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적절하게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섞여</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있음</a:t>
            </a:r>
            <a:endParaRPr dirty="0">
              <a:latin typeface="Noto Sans KR Medium" panose="020B0600000000000000" pitchFamily="34" charset="-127"/>
              <a:ea typeface="Noto Sans KR Medium" panose="020B0600000000000000" pitchFamily="34" charset="-127"/>
            </a:endParaRPr>
          </a:p>
        </p:txBody>
      </p:sp>
      <p:sp>
        <p:nvSpPr>
          <p:cNvPr id="898" name="Google Shape;898;p26"/>
          <p:cNvSpPr/>
          <p:nvPr/>
        </p:nvSpPr>
        <p:spPr>
          <a:xfrm>
            <a:off x="1341175" y="3508125"/>
            <a:ext cx="7100100" cy="585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9" name="Google Shape;899;p26"/>
          <p:cNvSpPr/>
          <p:nvPr/>
        </p:nvSpPr>
        <p:spPr>
          <a:xfrm>
            <a:off x="1341175" y="2742750"/>
            <a:ext cx="7100100" cy="589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6" name="Google Shape;876;p26"/>
          <p:cNvSpPr txBox="1"/>
          <p:nvPr/>
        </p:nvSpPr>
        <p:spPr>
          <a:xfrm>
            <a:off x="1491775" y="2793638"/>
            <a:ext cx="67989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Vader 감성사전</a:t>
            </a: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 ⇒ 거의 모든 자료를 </a:t>
            </a: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중립 라벨링</a:t>
            </a:r>
            <a:endParaRPr sz="2000" b="0"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878" name="Google Shape;878;p26"/>
          <p:cNvSpPr txBox="1"/>
          <p:nvPr/>
        </p:nvSpPr>
        <p:spPr>
          <a:xfrm>
            <a:off x="1491775" y="3433748"/>
            <a:ext cx="6798900" cy="66681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rhinoMorph</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감성사전</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거의</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모든</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자료를</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라벨링</a:t>
            </a:r>
            <a:endParaRPr dirty="0">
              <a:latin typeface="Noto Sans KR Medium" panose="020B0600000000000000" pitchFamily="34" charset="-127"/>
              <a:ea typeface="Noto Sans KR Medium" panose="020B0600000000000000" pitchFamily="34" charset="-127"/>
            </a:endParaRPr>
          </a:p>
        </p:txBody>
      </p:sp>
      <p:sp>
        <p:nvSpPr>
          <p:cNvPr id="900" name="Google Shape;900;p26"/>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라벨링</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작업을</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모델</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선정</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a:stretch/>
        </p:blipFill>
        <p:spPr>
          <a:xfrm>
            <a:off x="0" y="0"/>
            <a:ext cx="5009881" cy="4634708"/>
          </a:xfrm>
          <a:prstGeom prst="rect">
            <a:avLst/>
          </a:prstGeom>
          <a:noFill/>
          <a:ln>
            <a:noFill/>
          </a:ln>
          <a:scene3d>
            <a:camera prst="perspectiveFront"/>
            <a:lightRig rig="threePt" dir="t"/>
          </a:scene3d>
        </p:spPr>
      </p:pic>
      <p:pic>
        <p:nvPicPr>
          <p:cNvPr id="123" name="Google Shape;123;p3"/>
          <p:cNvPicPr preferRelativeResize="0"/>
          <p:nvPr/>
        </p:nvPicPr>
        <p:blipFill rotWithShape="1">
          <a:blip r:embed="rId4">
            <a:alphaModFix/>
          </a:blip>
          <a:srcRect/>
          <a:stretch/>
        </p:blipFill>
        <p:spPr>
          <a:xfrm>
            <a:off x="2624" y="3652112"/>
            <a:ext cx="5009881" cy="7087397"/>
          </a:xfrm>
          <a:prstGeom prst="rect">
            <a:avLst/>
          </a:prstGeom>
          <a:noFill/>
          <a:ln>
            <a:noFill/>
          </a:ln>
          <a:scene3d>
            <a:camera prst="perspectiveFront"/>
            <a:lightRig rig="threePt" dir="t"/>
          </a:scene3d>
        </p:spPr>
      </p:pic>
      <p:pic>
        <p:nvPicPr>
          <p:cNvPr id="125" name="Google Shape;125;p3"/>
          <p:cNvPicPr preferRelativeResize="0"/>
          <p:nvPr/>
        </p:nvPicPr>
        <p:blipFill rotWithShape="1">
          <a:blip r:embed="rId5">
            <a:alphaModFix/>
          </a:blip>
          <a:srcRect/>
          <a:stretch/>
        </p:blipFill>
        <p:spPr>
          <a:xfrm>
            <a:off x="5671655" y="1247620"/>
            <a:ext cx="6228571" cy="47619"/>
          </a:xfrm>
          <a:prstGeom prst="rect">
            <a:avLst/>
          </a:prstGeom>
          <a:noFill/>
          <a:ln>
            <a:noFill/>
          </a:ln>
          <a:scene3d>
            <a:camera prst="perspectiveFront"/>
            <a:lightRig rig="threePt" dir="t"/>
          </a:scene3d>
        </p:spPr>
      </p:pic>
      <p:pic>
        <p:nvPicPr>
          <p:cNvPr id="126" name="Google Shape;126;p3"/>
          <p:cNvPicPr preferRelativeResize="0"/>
          <p:nvPr/>
        </p:nvPicPr>
        <p:blipFill rotWithShape="1">
          <a:blip r:embed="rId6">
            <a:alphaModFix/>
          </a:blip>
          <a:srcRect/>
          <a:stretch/>
        </p:blipFill>
        <p:spPr>
          <a:xfrm>
            <a:off x="5875808" y="10271427"/>
            <a:ext cx="9880923" cy="47619"/>
          </a:xfrm>
          <a:prstGeom prst="rect">
            <a:avLst/>
          </a:prstGeom>
          <a:noFill/>
          <a:ln>
            <a:noFill/>
          </a:ln>
          <a:scene3d>
            <a:camera prst="perspectiveFront"/>
            <a:lightRig rig="threePt" dir="t"/>
          </a:scene3d>
        </p:spPr>
      </p:pic>
      <p:sp>
        <p:nvSpPr>
          <p:cNvPr id="127" name="Google Shape;127;p3"/>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8" name="Google Shape;128;p3"/>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3</a:t>
            </a:fld>
            <a:r>
              <a:rPr lang="en-US" sz="1050" b="1">
                <a:solidFill>
                  <a:srgbClr val="212D50"/>
                </a:solidFil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Contents</a:t>
            </a:r>
            <a:endParaRPr sz="1400" b="0" i="0" u="none" strike="noStrike" cap="none"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30" name="Google Shape;130;p3"/>
          <p:cNvSpPr txBox="1"/>
          <p:nvPr/>
        </p:nvSpPr>
        <p:spPr>
          <a:xfrm>
            <a:off x="5717484" y="1888124"/>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 name="Google Shape;131;p3"/>
          <p:cNvSpPr txBox="1"/>
          <p:nvPr/>
        </p:nvSpPr>
        <p:spPr>
          <a:xfrm>
            <a:off x="5652375" y="2147887"/>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01</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32" name="Google Shape;132;p3"/>
          <p:cNvSpPr txBox="1"/>
          <p:nvPr/>
        </p:nvSpPr>
        <p:spPr>
          <a:xfrm>
            <a:off x="6831344" y="1824664"/>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개요</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3" name="Google Shape;133;p3"/>
          <p:cNvSpPr txBox="1"/>
          <p:nvPr/>
        </p:nvSpPr>
        <p:spPr>
          <a:xfrm>
            <a:off x="6831334" y="36718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2" name="그룹 1">
            <a:extLst>
              <a:ext uri="{FF2B5EF4-FFF2-40B4-BE49-F238E27FC236}">
                <a16:creationId xmlns:a16="http://schemas.microsoft.com/office/drawing/2014/main" id="{377363CA-3926-4928-9277-90269FB17307}"/>
              </a:ext>
            </a:extLst>
          </p:cNvPr>
          <p:cNvGrpSpPr/>
          <p:nvPr/>
        </p:nvGrpSpPr>
        <p:grpSpPr>
          <a:xfrm>
            <a:off x="7094597" y="2300287"/>
            <a:ext cx="4486841" cy="461665"/>
            <a:chOff x="7096053" y="2300287"/>
            <a:chExt cx="4486841" cy="461665"/>
          </a:xfrm>
          <a:scene3d>
            <a:camera prst="perspectiveFront"/>
            <a:lightRig rig="threePt" dir="t"/>
          </a:scene3d>
        </p:grpSpPr>
        <p:sp>
          <p:nvSpPr>
            <p:cNvPr id="134" name="Google Shape;134;p3"/>
            <p:cNvSpPr txBox="1"/>
            <p:nvPr/>
          </p:nvSpPr>
          <p:spPr>
            <a:xfrm>
              <a:off x="7096053" y="2300287"/>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기획</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배경</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목표</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5" name="Google Shape;135;p3"/>
            <p:cNvSpPr txBox="1"/>
            <p:nvPr/>
          </p:nvSpPr>
          <p:spPr>
            <a:xfrm>
              <a:off x="10462203" y="2300287"/>
              <a:ext cx="1120691" cy="369332"/>
            </a:xfrm>
            <a:prstGeom prst="rect">
              <a:avLst/>
            </a:prstGeom>
            <a:noFill/>
            <a:ln>
              <a:noFill/>
            </a:ln>
          </p:spPr>
          <p:txBody>
            <a:bodyPr spcFirstLastPara="1" wrap="square" lIns="91425" tIns="45700" rIns="91425" bIns="45700" anchor="t" anchorCtr="0">
              <a:spAutoFit/>
            </a:bodyPr>
            <a:lstStyle/>
            <a:p>
              <a:pPr marL="0" marR="0" lvl="0" indent="45720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a:t>
              </a:r>
              <a:r>
                <a:rPr lang="en-US" sz="1800" dirty="0">
                  <a:solidFill>
                    <a:srgbClr val="212D50"/>
                  </a:solidFill>
                  <a:latin typeface="Noto Sans KR Medium" panose="020B0600000000000000" pitchFamily="34" charset="-127"/>
                  <a:ea typeface="Noto Sans KR Medium" panose="020B0600000000000000" pitchFamily="34" charset="-127"/>
                </a:rPr>
                <a:t>5</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6" name="Google Shape;136;p3"/>
            <p:cNvCxnSpPr/>
            <p:nvPr/>
          </p:nvCxnSpPr>
          <p:spPr>
            <a:xfrm>
              <a:off x="7136135" y="2761952"/>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3" name="그룹 2">
            <a:extLst>
              <a:ext uri="{FF2B5EF4-FFF2-40B4-BE49-F238E27FC236}">
                <a16:creationId xmlns:a16="http://schemas.microsoft.com/office/drawing/2014/main" id="{794D51C3-187B-463F-8DB6-3B5782EFCA5E}"/>
              </a:ext>
            </a:extLst>
          </p:cNvPr>
          <p:cNvGrpSpPr/>
          <p:nvPr/>
        </p:nvGrpSpPr>
        <p:grpSpPr>
          <a:xfrm>
            <a:off x="7094597" y="2910649"/>
            <a:ext cx="4486841" cy="461665"/>
            <a:chOff x="7096053" y="2910649"/>
            <a:chExt cx="4486841" cy="461665"/>
          </a:xfrm>
          <a:scene3d>
            <a:camera prst="perspectiveFront"/>
            <a:lightRig rig="threePt" dir="t"/>
          </a:scene3d>
        </p:grpSpPr>
        <p:sp>
          <p:nvSpPr>
            <p:cNvPr id="137" name="Google Shape;137;p3"/>
            <p:cNvSpPr txBox="1"/>
            <p:nvPr/>
          </p:nvSpPr>
          <p:spPr>
            <a:xfrm>
              <a:off x="7096053" y="2910649"/>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구성원 및 역할</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8" name="Google Shape;138;p3"/>
            <p:cNvSpPr txBox="1"/>
            <p:nvPr/>
          </p:nvSpPr>
          <p:spPr>
            <a:xfrm>
              <a:off x="10462203" y="2910649"/>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1800">
                  <a:solidFill>
                    <a:srgbClr val="212D50"/>
                  </a:solidFill>
                  <a:latin typeface="Noto Sans KR Medium" panose="020B0600000000000000" pitchFamily="34" charset="-127"/>
                  <a:ea typeface="Noto Sans KR Medium" panose="020B0600000000000000" pitchFamily="34" charset="-127"/>
                </a:rPr>
                <a:t>9</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9" name="Google Shape;139;p3"/>
            <p:cNvCxnSpPr/>
            <p:nvPr/>
          </p:nvCxnSpPr>
          <p:spPr>
            <a:xfrm>
              <a:off x="7136135" y="3372314"/>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4" name="그룹 3">
            <a:extLst>
              <a:ext uri="{FF2B5EF4-FFF2-40B4-BE49-F238E27FC236}">
                <a16:creationId xmlns:a16="http://schemas.microsoft.com/office/drawing/2014/main" id="{89815187-FB05-4F6E-96E6-5007E4CF9D7A}"/>
              </a:ext>
            </a:extLst>
          </p:cNvPr>
          <p:cNvGrpSpPr/>
          <p:nvPr/>
        </p:nvGrpSpPr>
        <p:grpSpPr>
          <a:xfrm>
            <a:off x="7094488" y="4152733"/>
            <a:ext cx="4486950" cy="461665"/>
            <a:chOff x="7145094" y="4152733"/>
            <a:chExt cx="4486950" cy="461665"/>
          </a:xfrm>
          <a:scene3d>
            <a:camera prst="perspectiveFront"/>
            <a:lightRig rig="threePt" dir="t"/>
          </a:scene3d>
        </p:grpSpPr>
        <p:sp>
          <p:nvSpPr>
            <p:cNvPr id="140" name="Google Shape;140;p3"/>
            <p:cNvSpPr txBox="1"/>
            <p:nvPr/>
          </p:nvSpPr>
          <p:spPr>
            <a:xfrm>
              <a:off x="7145094" y="41527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데이터 수집</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 name="Google Shape;141;p3"/>
            <p:cNvSpPr txBox="1"/>
            <p:nvPr/>
          </p:nvSpPr>
          <p:spPr>
            <a:xfrm>
              <a:off x="10511244" y="41527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11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2" name="Google Shape;142;p3"/>
            <p:cNvCxnSpPr/>
            <p:nvPr/>
          </p:nvCxnSpPr>
          <p:spPr>
            <a:xfrm>
              <a:off x="7185176" y="461439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5" name="그룹 4">
            <a:extLst>
              <a:ext uri="{FF2B5EF4-FFF2-40B4-BE49-F238E27FC236}">
                <a16:creationId xmlns:a16="http://schemas.microsoft.com/office/drawing/2014/main" id="{8B55E5CC-8CF2-4FCF-9A41-0453EDF33F5A}"/>
              </a:ext>
            </a:extLst>
          </p:cNvPr>
          <p:cNvGrpSpPr/>
          <p:nvPr/>
        </p:nvGrpSpPr>
        <p:grpSpPr>
          <a:xfrm>
            <a:off x="7094488" y="4763095"/>
            <a:ext cx="4486950" cy="461665"/>
            <a:chOff x="7145094" y="4763095"/>
            <a:chExt cx="4486950" cy="461665"/>
          </a:xfrm>
          <a:scene3d>
            <a:camera prst="perspectiveFront"/>
            <a:lightRig rig="threePt" dir="t"/>
          </a:scene3d>
        </p:grpSpPr>
        <p:sp>
          <p:nvSpPr>
            <p:cNvPr id="143" name="Google Shape;143;p3"/>
            <p:cNvSpPr txBox="1"/>
            <p:nvPr/>
          </p:nvSpPr>
          <p:spPr>
            <a:xfrm>
              <a:off x="7145094" y="4763095"/>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데이터 </a:t>
              </a:r>
              <a:r>
                <a:rPr lang="en-US" sz="2000">
                  <a:solidFill>
                    <a:srgbClr val="212D50"/>
                  </a:solidFill>
                  <a:latin typeface="Noto Sans KR Medium" panose="020B0600000000000000" pitchFamily="34" charset="-127"/>
                  <a:ea typeface="Noto Sans KR Medium" panose="020B0600000000000000" pitchFamily="34" charset="-127"/>
                </a:rPr>
                <a:t>전처리</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4" name="Google Shape;144;p3"/>
            <p:cNvSpPr txBox="1"/>
            <p:nvPr/>
          </p:nvSpPr>
          <p:spPr>
            <a:xfrm>
              <a:off x="10511244" y="4763095"/>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5" name="Google Shape;145;p3"/>
            <p:cNvCxnSpPr/>
            <p:nvPr/>
          </p:nvCxnSpPr>
          <p:spPr>
            <a:xfrm>
              <a:off x="7185176" y="5224760"/>
              <a:ext cx="4421700" cy="0"/>
            </a:xfrm>
            <a:prstGeom prst="straightConnector1">
              <a:avLst/>
            </a:prstGeom>
            <a:noFill/>
            <a:ln w="9525" cap="flat" cmpd="sng">
              <a:solidFill>
                <a:srgbClr val="475F74"/>
              </a:solidFill>
              <a:prstDash val="solid"/>
              <a:round/>
              <a:headEnd type="none" w="sm" len="sm"/>
              <a:tailEnd type="none" w="sm" len="sm"/>
            </a:ln>
          </p:spPr>
        </p:cxnSp>
      </p:grpSp>
      <p:sp>
        <p:nvSpPr>
          <p:cNvPr id="147" name="Google Shape;147;p3"/>
          <p:cNvSpPr txBox="1"/>
          <p:nvPr/>
        </p:nvSpPr>
        <p:spPr>
          <a:xfrm>
            <a:off x="5739051" y="6418575"/>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8" name="Google Shape;148;p3"/>
          <p:cNvSpPr txBox="1"/>
          <p:nvPr/>
        </p:nvSpPr>
        <p:spPr>
          <a:xfrm>
            <a:off x="5673942" y="6678338"/>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02</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49" name="Google Shape;149;p3"/>
          <p:cNvSpPr txBox="1"/>
          <p:nvPr/>
        </p:nvSpPr>
        <p:spPr>
          <a:xfrm>
            <a:off x="6831334" y="6318736"/>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7" name="그룹 6">
            <a:extLst>
              <a:ext uri="{FF2B5EF4-FFF2-40B4-BE49-F238E27FC236}">
                <a16:creationId xmlns:a16="http://schemas.microsoft.com/office/drawing/2014/main" id="{D62C3D2C-EE78-4325-9E24-2DCE67CD3194}"/>
              </a:ext>
            </a:extLst>
          </p:cNvPr>
          <p:cNvGrpSpPr/>
          <p:nvPr/>
        </p:nvGrpSpPr>
        <p:grpSpPr>
          <a:xfrm>
            <a:off x="7094488" y="6799582"/>
            <a:ext cx="4486950" cy="461665"/>
            <a:chOff x="7027834" y="6799582"/>
            <a:chExt cx="4486950" cy="461665"/>
          </a:xfrm>
          <a:scene3d>
            <a:camera prst="perspectiveFront"/>
            <a:lightRig rig="threePt" dir="t"/>
          </a:scene3d>
        </p:grpSpPr>
        <p:sp>
          <p:nvSpPr>
            <p:cNvPr id="150" name="Google Shape;150;p3"/>
            <p:cNvSpPr txBox="1"/>
            <p:nvPr/>
          </p:nvSpPr>
          <p:spPr>
            <a:xfrm>
              <a:off x="7027834" y="6799582"/>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1" name="Google Shape;151;p3"/>
            <p:cNvSpPr txBox="1"/>
            <p:nvPr/>
          </p:nvSpPr>
          <p:spPr>
            <a:xfrm>
              <a:off x="10393984" y="6799582"/>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23</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2" name="Google Shape;152;p3"/>
            <p:cNvCxnSpPr/>
            <p:nvPr/>
          </p:nvCxnSpPr>
          <p:spPr>
            <a:xfrm>
              <a:off x="7067916" y="7261247"/>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8" name="그룹 7">
            <a:extLst>
              <a:ext uri="{FF2B5EF4-FFF2-40B4-BE49-F238E27FC236}">
                <a16:creationId xmlns:a16="http://schemas.microsoft.com/office/drawing/2014/main" id="{2A05A84D-3B9B-46C4-982F-8735D2925079}"/>
              </a:ext>
            </a:extLst>
          </p:cNvPr>
          <p:cNvGrpSpPr/>
          <p:nvPr/>
        </p:nvGrpSpPr>
        <p:grpSpPr>
          <a:xfrm>
            <a:off x="7094488" y="7409944"/>
            <a:ext cx="4486950" cy="461665"/>
            <a:chOff x="7027834" y="7409944"/>
            <a:chExt cx="4486950" cy="461665"/>
          </a:xfrm>
          <a:scene3d>
            <a:camera prst="perspectiveFront"/>
            <a:lightRig rig="threePt" dir="t"/>
          </a:scene3d>
        </p:grpSpPr>
        <p:sp>
          <p:nvSpPr>
            <p:cNvPr id="153" name="Google Shape;153;p3"/>
            <p:cNvSpPr txBox="1"/>
            <p:nvPr/>
          </p:nvSpPr>
          <p:spPr>
            <a:xfrm>
              <a:off x="7027834" y="740994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000" dirty="0" err="1">
                  <a:solidFill>
                    <a:srgbClr val="212D50"/>
                  </a:solidFill>
                  <a:latin typeface="Noto Sans KR Medium" panose="020B0600000000000000" pitchFamily="34" charset="-127"/>
                  <a:ea typeface="Noto Sans KR Medium" panose="020B0600000000000000" pitchFamily="34" charset="-127"/>
                </a:rPr>
                <a:t>점수</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4" name="Google Shape;154;p3"/>
            <p:cNvSpPr txBox="1"/>
            <p:nvPr/>
          </p:nvSpPr>
          <p:spPr>
            <a:xfrm>
              <a:off x="10393984" y="740994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27</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5" name="Google Shape;155;p3"/>
            <p:cNvCxnSpPr/>
            <p:nvPr/>
          </p:nvCxnSpPr>
          <p:spPr>
            <a:xfrm>
              <a:off x="7067916" y="7871609"/>
              <a:ext cx="4421700" cy="0"/>
            </a:xfrm>
            <a:prstGeom prst="straightConnector1">
              <a:avLst/>
            </a:prstGeom>
            <a:noFill/>
            <a:ln w="9525" cap="flat" cmpd="sng">
              <a:solidFill>
                <a:srgbClr val="475F74"/>
              </a:solidFill>
              <a:prstDash val="solid"/>
              <a:round/>
              <a:headEnd type="none" w="sm" len="sm"/>
              <a:tailEnd type="none" w="sm" len="sm"/>
            </a:ln>
          </p:spPr>
        </p:cxnSp>
      </p:grpSp>
      <p:sp>
        <p:nvSpPr>
          <p:cNvPr id="156" name="Google Shape;156;p3"/>
          <p:cNvSpPr txBox="1"/>
          <p:nvPr/>
        </p:nvSpPr>
        <p:spPr>
          <a:xfrm>
            <a:off x="6831334" y="83345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2</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데이터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9" name="그룹 8">
            <a:extLst>
              <a:ext uri="{FF2B5EF4-FFF2-40B4-BE49-F238E27FC236}">
                <a16:creationId xmlns:a16="http://schemas.microsoft.com/office/drawing/2014/main" id="{8C72FF96-4BE5-4FD4-B35A-5C04761D1BCE}"/>
              </a:ext>
            </a:extLst>
          </p:cNvPr>
          <p:cNvGrpSpPr/>
          <p:nvPr/>
        </p:nvGrpSpPr>
        <p:grpSpPr>
          <a:xfrm>
            <a:off x="7094488" y="8815433"/>
            <a:ext cx="4486950" cy="461665"/>
            <a:chOff x="7002691" y="8815433"/>
            <a:chExt cx="4486950" cy="461665"/>
          </a:xfrm>
          <a:scene3d>
            <a:camera prst="perspectiveFront"/>
            <a:lightRig rig="threePt" dir="t"/>
          </a:scene3d>
        </p:grpSpPr>
        <p:sp>
          <p:nvSpPr>
            <p:cNvPr id="157" name="Google Shape;157;p3"/>
            <p:cNvSpPr txBox="1"/>
            <p:nvPr/>
          </p:nvSpPr>
          <p:spPr>
            <a:xfrm>
              <a:off x="7002691" y="88154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및 강화 학습</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8" name="Google Shape;158;p3"/>
            <p:cNvSpPr txBox="1"/>
            <p:nvPr/>
          </p:nvSpPr>
          <p:spPr>
            <a:xfrm>
              <a:off x="10368841" y="88154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31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9" name="Google Shape;159;p3"/>
            <p:cNvCxnSpPr/>
            <p:nvPr/>
          </p:nvCxnSpPr>
          <p:spPr>
            <a:xfrm>
              <a:off x="7042773" y="92770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61" name="Google Shape;161;p3"/>
          <p:cNvSpPr txBox="1"/>
          <p:nvPr/>
        </p:nvSpPr>
        <p:spPr>
          <a:xfrm>
            <a:off x="12547929" y="3615227"/>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62" name="Google Shape;162;p3"/>
          <p:cNvSpPr txBox="1"/>
          <p:nvPr/>
        </p:nvSpPr>
        <p:spPr>
          <a:xfrm>
            <a:off x="12482820" y="3874990"/>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03</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63" name="Google Shape;163;p3"/>
          <p:cNvSpPr txBox="1"/>
          <p:nvPr/>
        </p:nvSpPr>
        <p:spPr>
          <a:xfrm>
            <a:off x="13454267" y="3515388"/>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웹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구현</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5" name="그룹 14">
            <a:extLst>
              <a:ext uri="{FF2B5EF4-FFF2-40B4-BE49-F238E27FC236}">
                <a16:creationId xmlns:a16="http://schemas.microsoft.com/office/drawing/2014/main" id="{CF386CA9-27FD-44DE-A0F7-1C088BF239D7}"/>
              </a:ext>
            </a:extLst>
          </p:cNvPr>
          <p:cNvGrpSpPr/>
          <p:nvPr/>
        </p:nvGrpSpPr>
        <p:grpSpPr>
          <a:xfrm>
            <a:off x="13735114" y="4025262"/>
            <a:ext cx="4486841" cy="461665"/>
            <a:chOff x="13793170" y="3996234"/>
            <a:chExt cx="4486841" cy="461665"/>
          </a:xfrm>
          <a:scene3d>
            <a:camera prst="perspectiveFront"/>
            <a:lightRig rig="threePt" dir="t"/>
          </a:scene3d>
        </p:grpSpPr>
        <p:sp>
          <p:nvSpPr>
            <p:cNvPr id="164" name="Google Shape;164;p3"/>
            <p:cNvSpPr txBox="1"/>
            <p:nvPr/>
          </p:nvSpPr>
          <p:spPr>
            <a:xfrm>
              <a:off x="13793170" y="3996234"/>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웹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프로세스</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5" name="Google Shape;165;p3"/>
            <p:cNvSpPr txBox="1"/>
            <p:nvPr/>
          </p:nvSpPr>
          <p:spPr>
            <a:xfrm>
              <a:off x="17159320" y="3996234"/>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46</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6" name="Google Shape;166;p3"/>
            <p:cNvCxnSpPr/>
            <p:nvPr/>
          </p:nvCxnSpPr>
          <p:spPr>
            <a:xfrm>
              <a:off x="13833252" y="4457899"/>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14" name="그룹 13">
            <a:extLst>
              <a:ext uri="{FF2B5EF4-FFF2-40B4-BE49-F238E27FC236}">
                <a16:creationId xmlns:a16="http://schemas.microsoft.com/office/drawing/2014/main" id="{58A6EC0A-66D7-4437-8737-70F3D8FE655D}"/>
              </a:ext>
            </a:extLst>
          </p:cNvPr>
          <p:cNvGrpSpPr/>
          <p:nvPr/>
        </p:nvGrpSpPr>
        <p:grpSpPr>
          <a:xfrm>
            <a:off x="13735114" y="4635624"/>
            <a:ext cx="4486841" cy="461665"/>
            <a:chOff x="13793170" y="4606596"/>
            <a:chExt cx="4486841" cy="461665"/>
          </a:xfrm>
          <a:scene3d>
            <a:camera prst="perspectiveFront"/>
            <a:lightRig rig="threePt" dir="t"/>
          </a:scene3d>
        </p:grpSpPr>
        <p:sp>
          <p:nvSpPr>
            <p:cNvPr id="167" name="Google Shape;167;p3"/>
            <p:cNvSpPr txBox="1"/>
            <p:nvPr/>
          </p:nvSpPr>
          <p:spPr>
            <a:xfrm>
              <a:off x="13793170" y="4606596"/>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웹 페이지 화면</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8" name="Google Shape;168;p3"/>
            <p:cNvSpPr txBox="1"/>
            <p:nvPr/>
          </p:nvSpPr>
          <p:spPr>
            <a:xfrm>
              <a:off x="17159320" y="4606596"/>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49</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9" name="Google Shape;169;p3"/>
            <p:cNvCxnSpPr/>
            <p:nvPr/>
          </p:nvCxnSpPr>
          <p:spPr>
            <a:xfrm>
              <a:off x="13833252" y="5068261"/>
              <a:ext cx="4421616" cy="0"/>
            </a:xfrm>
            <a:prstGeom prst="straightConnector1">
              <a:avLst/>
            </a:prstGeom>
            <a:noFill/>
            <a:ln w="9525" cap="flat" cmpd="sng">
              <a:solidFill>
                <a:srgbClr val="475F74"/>
              </a:solidFill>
              <a:prstDash val="solid"/>
              <a:round/>
              <a:headEnd type="none" w="sm" len="sm"/>
              <a:tailEnd type="none" w="sm" len="sm"/>
            </a:ln>
          </p:spPr>
        </p:cxnSp>
      </p:grpSp>
      <p:sp>
        <p:nvSpPr>
          <p:cNvPr id="170" name="Google Shape;170;p3"/>
          <p:cNvSpPr txBox="1"/>
          <p:nvPr/>
        </p:nvSpPr>
        <p:spPr>
          <a:xfrm>
            <a:off x="13454267" y="671162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rgbClr val="212D50"/>
                </a:solidFill>
                <a:latin typeface="Noto Sans KR Medium" panose="020B0600000000000000" pitchFamily="34" charset="-127"/>
                <a:ea typeface="Noto Sans KR Medium" panose="020B0600000000000000" pitchFamily="34" charset="-127"/>
              </a:rPr>
              <a:t>발전방향</a:t>
            </a:r>
            <a:r>
              <a:rPr lang="en-US" sz="2400" b="1" dirty="0">
                <a:solidFill>
                  <a:srgbClr val="212D50"/>
                </a:solidFill>
                <a:latin typeface="Noto Sans KR Medium" panose="020B0600000000000000" pitchFamily="34" charset="-127"/>
                <a:ea typeface="Noto Sans KR Medium" panose="020B0600000000000000" pitchFamily="34" charset="-127"/>
              </a:rPr>
              <a:t> 및 </a:t>
            </a:r>
            <a:r>
              <a:rPr lang="en-US" sz="2400" b="1" dirty="0" err="1">
                <a:solidFill>
                  <a:srgbClr val="212D50"/>
                </a:solidFill>
                <a:latin typeface="Noto Sans KR Medium" panose="020B0600000000000000" pitchFamily="34" charset="-127"/>
                <a:ea typeface="Noto Sans KR Medium" panose="020B0600000000000000" pitchFamily="34" charset="-127"/>
              </a:rPr>
              <a:t>느낀점</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3" name="그룹 12">
            <a:extLst>
              <a:ext uri="{FF2B5EF4-FFF2-40B4-BE49-F238E27FC236}">
                <a16:creationId xmlns:a16="http://schemas.microsoft.com/office/drawing/2014/main" id="{A0CF8749-E100-4819-A78D-841B13174161}"/>
              </a:ext>
            </a:extLst>
          </p:cNvPr>
          <p:cNvGrpSpPr/>
          <p:nvPr/>
        </p:nvGrpSpPr>
        <p:grpSpPr>
          <a:xfrm>
            <a:off x="13735005" y="7225316"/>
            <a:ext cx="4486950" cy="461665"/>
            <a:chOff x="13768027" y="7211523"/>
            <a:chExt cx="4486950" cy="461665"/>
          </a:xfrm>
          <a:scene3d>
            <a:camera prst="perspectiveFront"/>
            <a:lightRig rig="threePt" dir="t"/>
          </a:scene3d>
        </p:grpSpPr>
        <p:sp>
          <p:nvSpPr>
            <p:cNvPr id="171" name="Google Shape;171;p3"/>
            <p:cNvSpPr txBox="1"/>
            <p:nvPr/>
          </p:nvSpPr>
          <p:spPr>
            <a:xfrm>
              <a:off x="13768027" y="721152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a:t>
              </a:r>
              <a:r>
                <a:rPr lang="en-US" sz="2000">
                  <a:solidFill>
                    <a:srgbClr val="212D50"/>
                  </a:solidFill>
                  <a:latin typeface="Noto Sans KR Medium" panose="020B0600000000000000" pitchFamily="34" charset="-127"/>
                  <a:ea typeface="Noto Sans KR Medium" panose="020B0600000000000000" pitchFamily="34" charset="-127"/>
                </a:rPr>
                <a:t>한계점 및 발전방향</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2" name="Google Shape;172;p3"/>
            <p:cNvSpPr txBox="1"/>
            <p:nvPr/>
          </p:nvSpPr>
          <p:spPr>
            <a:xfrm>
              <a:off x="17134177" y="721152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56</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3" name="Google Shape;173;p3"/>
            <p:cNvCxnSpPr/>
            <p:nvPr/>
          </p:nvCxnSpPr>
          <p:spPr>
            <a:xfrm>
              <a:off x="13808109" y="767318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20" name="그룹 19">
            <a:extLst>
              <a:ext uri="{FF2B5EF4-FFF2-40B4-BE49-F238E27FC236}">
                <a16:creationId xmlns:a16="http://schemas.microsoft.com/office/drawing/2014/main" id="{DCFFA81C-1792-42BE-B00E-1EA1B7AE0BDA}"/>
              </a:ext>
            </a:extLst>
          </p:cNvPr>
          <p:cNvGrpSpPr/>
          <p:nvPr/>
        </p:nvGrpSpPr>
        <p:grpSpPr>
          <a:xfrm>
            <a:off x="13735005" y="7850912"/>
            <a:ext cx="4486950" cy="461665"/>
            <a:chOff x="13768027" y="7821884"/>
            <a:chExt cx="4486950" cy="461665"/>
          </a:xfrm>
          <a:scene3d>
            <a:camera prst="perspectiveFront"/>
            <a:lightRig rig="threePt" dir="t"/>
          </a:scene3d>
        </p:grpSpPr>
        <p:sp>
          <p:nvSpPr>
            <p:cNvPr id="174" name="Google Shape;174;p3"/>
            <p:cNvSpPr txBox="1"/>
            <p:nvPr/>
          </p:nvSpPr>
          <p:spPr>
            <a:xfrm>
              <a:off x="13768027" y="78218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dirty="0" err="1">
                  <a:solidFill>
                    <a:srgbClr val="212D50"/>
                  </a:solidFill>
                  <a:latin typeface="Noto Sans KR Medium" panose="020B0600000000000000" pitchFamily="34" charset="-127"/>
                  <a:ea typeface="Noto Sans KR Medium" panose="020B0600000000000000" pitchFamily="34" charset="-127"/>
                </a:rPr>
                <a:t>느낀점</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5" name="Google Shape;175;p3"/>
            <p:cNvSpPr txBox="1"/>
            <p:nvPr/>
          </p:nvSpPr>
          <p:spPr>
            <a:xfrm>
              <a:off x="17134177" y="78218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57P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6" name="Google Shape;176;p3"/>
            <p:cNvCxnSpPr/>
            <p:nvPr/>
          </p:nvCxnSpPr>
          <p:spPr>
            <a:xfrm>
              <a:off x="13808109" y="8283549"/>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0" name="그룹 9">
            <a:extLst>
              <a:ext uri="{FF2B5EF4-FFF2-40B4-BE49-F238E27FC236}">
                <a16:creationId xmlns:a16="http://schemas.microsoft.com/office/drawing/2014/main" id="{C256253C-713D-4DC6-A82A-594F2418C59B}"/>
              </a:ext>
            </a:extLst>
          </p:cNvPr>
          <p:cNvGrpSpPr/>
          <p:nvPr/>
        </p:nvGrpSpPr>
        <p:grpSpPr>
          <a:xfrm>
            <a:off x="7084933" y="9371833"/>
            <a:ext cx="4496505" cy="444675"/>
            <a:chOff x="6993073" y="9371833"/>
            <a:chExt cx="4496505" cy="444675"/>
          </a:xfrm>
          <a:scene3d>
            <a:camera prst="perspectiveFront"/>
            <a:lightRig rig="threePt" dir="t"/>
          </a:scene3d>
        </p:grpSpPr>
        <p:sp>
          <p:nvSpPr>
            <p:cNvPr id="178" name="Google Shape;178;p3"/>
            <p:cNvSpPr txBox="1"/>
            <p:nvPr/>
          </p:nvSpPr>
          <p:spPr>
            <a:xfrm>
              <a:off x="7002678" y="93718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앙상블</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9" name="Google Shape;179;p3"/>
            <p:cNvSpPr txBox="1"/>
            <p:nvPr/>
          </p:nvSpPr>
          <p:spPr>
            <a:xfrm>
              <a:off x="10368778" y="9447208"/>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0" name="Google Shape;180;p3"/>
            <p:cNvCxnSpPr/>
            <p:nvPr/>
          </p:nvCxnSpPr>
          <p:spPr>
            <a:xfrm>
              <a:off x="6993073" y="98164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82" name="Google Shape;182;p3"/>
          <p:cNvSpPr txBox="1"/>
          <p:nvPr/>
        </p:nvSpPr>
        <p:spPr>
          <a:xfrm>
            <a:off x="12580504" y="6435977"/>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83" name="Google Shape;183;p3"/>
          <p:cNvSpPr txBox="1"/>
          <p:nvPr/>
        </p:nvSpPr>
        <p:spPr>
          <a:xfrm>
            <a:off x="12515395" y="6695740"/>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0</a:t>
            </a:r>
            <a:r>
              <a:rPr lang="en-US" sz="4000" dirty="0">
                <a:solidFill>
                  <a:srgbClr val="212D50"/>
                </a:solidFill>
                <a:latin typeface="Noto Sans KR Black" panose="020B0A00000000000000" pitchFamily="34" charset="-127"/>
                <a:ea typeface="Noto Sans KR Black" panose="020B0A00000000000000" pitchFamily="34" charset="-127"/>
              </a:rPr>
              <a:t>4</a:t>
            </a:r>
            <a:endParaRPr sz="1400" b="0" i="0" u="none" strike="noStrike" cap="none" dirty="0">
              <a:solidFill>
                <a:srgbClr val="212D50"/>
              </a:solidFill>
              <a:latin typeface="Noto Sans KR Black" panose="020B0A00000000000000" pitchFamily="34" charset="-127"/>
              <a:ea typeface="Noto Sans KR Black" panose="020B0A00000000000000" pitchFamily="34" charset="-127"/>
              <a:sym typeface="Arial"/>
            </a:endParaRPr>
          </a:p>
        </p:txBody>
      </p:sp>
      <p:grpSp>
        <p:nvGrpSpPr>
          <p:cNvPr id="6" name="그룹 5">
            <a:extLst>
              <a:ext uri="{FF2B5EF4-FFF2-40B4-BE49-F238E27FC236}">
                <a16:creationId xmlns:a16="http://schemas.microsoft.com/office/drawing/2014/main" id="{64E149D5-5D94-473F-8BF4-8524F8151A60}"/>
              </a:ext>
            </a:extLst>
          </p:cNvPr>
          <p:cNvGrpSpPr/>
          <p:nvPr/>
        </p:nvGrpSpPr>
        <p:grpSpPr>
          <a:xfrm>
            <a:off x="7094488" y="5361857"/>
            <a:ext cx="4486950" cy="461666"/>
            <a:chOff x="7152544" y="5361857"/>
            <a:chExt cx="4486950" cy="461666"/>
          </a:xfrm>
          <a:scene3d>
            <a:camera prst="perspectiveFront"/>
            <a:lightRig rig="threePt" dir="t"/>
          </a:scene3d>
        </p:grpSpPr>
        <p:sp>
          <p:nvSpPr>
            <p:cNvPr id="184" name="Google Shape;184;p3"/>
            <p:cNvSpPr txBox="1"/>
            <p:nvPr/>
          </p:nvSpPr>
          <p:spPr>
            <a:xfrm>
              <a:off x="7152544" y="5361857"/>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분석 모형</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5" name="Google Shape;185;p3"/>
            <p:cNvSpPr txBox="1"/>
            <p:nvPr/>
          </p:nvSpPr>
          <p:spPr>
            <a:xfrm>
              <a:off x="10518694" y="5361857"/>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6" name="Google Shape;186;p3"/>
            <p:cNvCxnSpPr/>
            <p:nvPr/>
          </p:nvCxnSpPr>
          <p:spPr>
            <a:xfrm>
              <a:off x="7192626" y="5823523"/>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1" name="그룹 10">
            <a:extLst>
              <a:ext uri="{FF2B5EF4-FFF2-40B4-BE49-F238E27FC236}">
                <a16:creationId xmlns:a16="http://schemas.microsoft.com/office/drawing/2014/main" id="{975BECF9-0255-47DA-B6F8-C5306DDDE129}"/>
              </a:ext>
            </a:extLst>
          </p:cNvPr>
          <p:cNvGrpSpPr/>
          <p:nvPr/>
        </p:nvGrpSpPr>
        <p:grpSpPr>
          <a:xfrm>
            <a:off x="13735005" y="8462712"/>
            <a:ext cx="4486950" cy="461665"/>
            <a:chOff x="13750927" y="8433684"/>
            <a:chExt cx="4486950" cy="461665"/>
          </a:xfrm>
          <a:scene3d>
            <a:camera prst="perspectiveFront"/>
            <a:lightRig rig="threePt" dir="t"/>
          </a:scene3d>
        </p:grpSpPr>
        <p:sp>
          <p:nvSpPr>
            <p:cNvPr id="187" name="Google Shape;187;p3"/>
            <p:cNvSpPr txBox="1"/>
            <p:nvPr/>
          </p:nvSpPr>
          <p:spPr>
            <a:xfrm>
              <a:off x="13750927" y="84336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참고 자료</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8" name="Google Shape;188;p3"/>
            <p:cNvSpPr txBox="1"/>
            <p:nvPr/>
          </p:nvSpPr>
          <p:spPr>
            <a:xfrm>
              <a:off x="17117077" y="84336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58P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9" name="Google Shape;189;p3"/>
            <p:cNvCxnSpPr/>
            <p:nvPr/>
          </p:nvCxnSpPr>
          <p:spPr>
            <a:xfrm>
              <a:off x="13791009" y="8895349"/>
              <a:ext cx="4421700" cy="0"/>
            </a:xfrm>
            <a:prstGeom prst="straightConnector1">
              <a:avLst/>
            </a:prstGeom>
            <a:noFill/>
            <a:ln w="9525" cap="flat" cmpd="sng">
              <a:solidFill>
                <a:srgbClr val="475F74"/>
              </a:solidFill>
              <a:prstDash val="solid"/>
              <a:round/>
              <a:headEnd type="none" w="sm" len="sm"/>
              <a:tailEnd type="none" w="sm" len="sm"/>
            </a:ln>
          </p:spPr>
        </p:cxnSp>
      </p:grpSp>
      <p:cxnSp>
        <p:nvCxnSpPr>
          <p:cNvPr id="88" name="직선 연결선 87">
            <a:extLst>
              <a:ext uri="{FF2B5EF4-FFF2-40B4-BE49-F238E27FC236}">
                <a16:creationId xmlns:a16="http://schemas.microsoft.com/office/drawing/2014/main" id="{9D465D78-E3F3-40FD-8160-08B7D5214D3B}"/>
              </a:ext>
            </a:extLst>
          </p:cNvPr>
          <p:cNvCxnSpPr>
            <a:cxnSpLocks/>
          </p:cNvCxnSpPr>
          <p:nvPr/>
        </p:nvCxnSpPr>
        <p:spPr>
          <a:xfrm>
            <a:off x="5771045" y="1653752"/>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44AB11FC-4E8A-4CC6-BE26-1D287770238B}"/>
              </a:ext>
            </a:extLst>
          </p:cNvPr>
          <p:cNvCxnSpPr>
            <a:cxnSpLocks/>
          </p:cNvCxnSpPr>
          <p:nvPr/>
        </p:nvCxnSpPr>
        <p:spPr>
          <a:xfrm>
            <a:off x="5771045" y="6234316"/>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7D3E40FB-C4A7-42CF-B974-AA6ADCE59560}"/>
              </a:ext>
            </a:extLst>
          </p:cNvPr>
          <p:cNvCxnSpPr>
            <a:cxnSpLocks/>
          </p:cNvCxnSpPr>
          <p:nvPr/>
        </p:nvCxnSpPr>
        <p:spPr>
          <a:xfrm>
            <a:off x="12547929" y="3354071"/>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B38B4E8-D4BC-4CA2-B1D7-8AAC3CE8C2F1}"/>
              </a:ext>
            </a:extLst>
          </p:cNvPr>
          <p:cNvCxnSpPr>
            <a:cxnSpLocks/>
          </p:cNvCxnSpPr>
          <p:nvPr/>
        </p:nvCxnSpPr>
        <p:spPr>
          <a:xfrm>
            <a:off x="12547929" y="6234459"/>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6">
            <a:alphaModFix/>
          </a:blip>
          <a:srcRect/>
          <a:stretch/>
        </p:blipFill>
        <p:spPr>
          <a:xfrm>
            <a:off x="12006791" y="6718116"/>
            <a:ext cx="47619" cy="47619"/>
          </a:xfrm>
          <a:prstGeom prst="rect">
            <a:avLst/>
          </a:prstGeom>
          <a:noFill/>
          <a:ln>
            <a:noFill/>
          </a:ln>
        </p:spPr>
      </p:pic>
      <p:sp>
        <p:nvSpPr>
          <p:cNvPr id="919" name="Google Shape;919;p27"/>
          <p:cNvSpPr txBox="1"/>
          <p:nvPr/>
        </p:nvSpPr>
        <p:spPr>
          <a:xfrm>
            <a:off x="13696432" y="1746981"/>
            <a:ext cx="8222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6" name="Google Shape;110;p1">
            <a:extLst>
              <a:ext uri="{FF2B5EF4-FFF2-40B4-BE49-F238E27FC236}">
                <a16:creationId xmlns:a16="http://schemas.microsoft.com/office/drawing/2014/main" id="{0F224900-1B3A-4975-ABEF-5953358CD3EA}"/>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278A2D6B-33DA-43DD-A0B5-E7F154559836}"/>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C77B24AF-64AD-4BEB-B7CC-96CC8B0948D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6" name="Google Shape;207;p4">
            <a:extLst>
              <a:ext uri="{FF2B5EF4-FFF2-40B4-BE49-F238E27FC236}">
                <a16:creationId xmlns:a16="http://schemas.microsoft.com/office/drawing/2014/main" id="{4D0F5583-4461-4102-B12D-80EB711E59E1}"/>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7" name="Google Shape;208;p4">
            <a:extLst>
              <a:ext uri="{FF2B5EF4-FFF2-40B4-BE49-F238E27FC236}">
                <a16:creationId xmlns:a16="http://schemas.microsoft.com/office/drawing/2014/main" id="{E4D58CA8-3A33-457A-B530-DE4C7A7CA51B}"/>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8" name="Google Shape;214;p4">
            <a:extLst>
              <a:ext uri="{FF2B5EF4-FFF2-40B4-BE49-F238E27FC236}">
                <a16:creationId xmlns:a16="http://schemas.microsoft.com/office/drawing/2014/main" id="{A4765FBD-2E7D-48BC-9285-AE960AB8E3C1}"/>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9" name="Google Shape;215;p4">
            <a:extLst>
              <a:ext uri="{FF2B5EF4-FFF2-40B4-BE49-F238E27FC236}">
                <a16:creationId xmlns:a16="http://schemas.microsoft.com/office/drawing/2014/main" id="{6E401768-45FD-471B-B0E2-7E857C5A7A4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0" name="TextBox 39">
            <a:extLst>
              <a:ext uri="{FF2B5EF4-FFF2-40B4-BE49-F238E27FC236}">
                <a16:creationId xmlns:a16="http://schemas.microsoft.com/office/drawing/2014/main" id="{AB472BD3-CF08-431E-A25D-AA2D532D862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2-2</a:t>
            </a:r>
          </a:p>
        </p:txBody>
      </p:sp>
      <p:sp>
        <p:nvSpPr>
          <p:cNvPr id="41" name="TextBox 40">
            <a:extLst>
              <a:ext uri="{FF2B5EF4-FFF2-40B4-BE49-F238E27FC236}">
                <a16:creationId xmlns:a16="http://schemas.microsoft.com/office/drawing/2014/main" id="{2FE36928-7F87-4F5F-80A4-BC9FD94A49D8}"/>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시계열 분석 및 강화 학습</a:t>
            </a:r>
          </a:p>
        </p:txBody>
      </p:sp>
      <p:sp>
        <p:nvSpPr>
          <p:cNvPr id="42" name="TextBox 41">
            <a:extLst>
              <a:ext uri="{FF2B5EF4-FFF2-40B4-BE49-F238E27FC236}">
                <a16:creationId xmlns:a16="http://schemas.microsoft.com/office/drawing/2014/main" id="{A90EF549-FCF3-4C94-82D3-E806C4A24823}"/>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앙상블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35" name="Google Shape;935;p2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36" name="Google Shape;936;p2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37" name="Google Shape;937;p28"/>
          <p:cNvSpPr txBox="1"/>
          <p:nvPr/>
        </p:nvSpPr>
        <p:spPr>
          <a:xfrm>
            <a:off x="5734050" y="2071675"/>
            <a:ext cx="5853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pic>
        <p:nvPicPr>
          <p:cNvPr id="938" name="Google Shape;938;p28"/>
          <p:cNvPicPr preferRelativeResize="0"/>
          <p:nvPr/>
        </p:nvPicPr>
        <p:blipFill rotWithShape="1">
          <a:blip r:embed="rId3">
            <a:alphaModFix/>
          </a:blip>
          <a:srcRect/>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name="adj1" fmla="val 50000"/>
              <a:gd name="adj2" fmla="val 62673"/>
            </a:avLst>
          </a:prstGeom>
          <a:solidFill>
            <a:srgbClr val="C0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41" name="Google Shape;941;p28"/>
          <p:cNvSpPr txBox="1"/>
          <p:nvPr/>
        </p:nvSpPr>
        <p:spPr>
          <a:xfrm>
            <a:off x="6379346" y="6071770"/>
            <a:ext cx="2538600" cy="48548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700" b="1" i="0" u="none" strike="noStrike" cap="none">
                <a:solidFill>
                  <a:srgbClr val="C0504D"/>
                </a:solidFill>
                <a:highlight>
                  <a:srgbClr val="FFFFFF"/>
                </a:highlight>
                <a:latin typeface="Noto Sans KR Medium" panose="020B0600000000000000" pitchFamily="34" charset="-127"/>
                <a:ea typeface="Noto Sans KR Medium" panose="020B0600000000000000" pitchFamily="34" charset="-127"/>
                <a:sym typeface="Arial"/>
              </a:rPr>
              <a:t>로그 변환과 차분 진행</a:t>
            </a:r>
            <a:endParaRPr sz="17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942" name="Google Shape;942;p28"/>
          <p:cNvPicPr preferRelativeResize="0"/>
          <p:nvPr/>
        </p:nvPicPr>
        <p:blipFill rotWithShape="1">
          <a:blip r:embed="rId5">
            <a:alphaModFix/>
          </a:blip>
          <a:srcRect/>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r="10442" b="13194"/>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pic>
        <p:nvPicPr>
          <p:cNvPr id="945" name="Google Shape;945;p28"/>
          <p:cNvPicPr preferRelativeResize="0"/>
          <p:nvPr/>
        </p:nvPicPr>
        <p:blipFill rotWithShape="1">
          <a:blip r:embed="rId7">
            <a:alphaModFix/>
          </a:blip>
          <a:srcRect/>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48" name="Google Shape;948;p28"/>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파라미터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조정</a:t>
            </a:r>
            <a:endParaRPr sz="28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949" name="Google Shape;949;p28"/>
          <p:cNvSpPr txBox="1"/>
          <p:nvPr/>
        </p:nvSpPr>
        <p:spPr>
          <a:xfrm>
            <a:off x="1263550" y="2224363"/>
            <a:ext cx="4191000" cy="11933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데이터의 정상성을 확인하기 위해</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 종목별로 </a:t>
            </a: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종가 그래프, ACF그래프, </a:t>
            </a:r>
            <a:endParaRPr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PACF 그래프</a:t>
            </a: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를 확인 </a:t>
            </a:r>
            <a:endParaRPr sz="21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0" name="Google Shape;950;p28"/>
          <p:cNvSpPr txBox="1"/>
          <p:nvPr/>
        </p:nvSpPr>
        <p:spPr>
          <a:xfrm>
            <a:off x="6044050" y="2392519"/>
            <a:ext cx="5543700"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rPr>
              <a:t>Augmented Dickey-Fuller Test</a:t>
            </a:r>
            <a:r>
              <a:rPr lang="en-US" sz="1900">
                <a:solidFill>
                  <a:schemeClr val="dk1"/>
                </a:solidFill>
                <a:latin typeface="Noto Sans KR Medium" panose="020B0600000000000000" pitchFamily="34" charset="-127"/>
                <a:ea typeface="Noto Sans KR Medium" panose="020B0600000000000000" pitchFamily="34" charset="-127"/>
              </a:rPr>
              <a:t>를 통해 </a:t>
            </a:r>
            <a:endParaRPr sz="1900">
              <a:solidFill>
                <a:schemeClr val="dk1"/>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rPr>
              <a:t>적절한 차분 수를 선정하고 시계열 정상성 검정</a:t>
            </a:r>
            <a:endParaRPr>
              <a:latin typeface="Noto Sans KR Medium" panose="020B0600000000000000" pitchFamily="34" charset="-127"/>
              <a:ea typeface="Noto Sans KR Medium" panose="020B0600000000000000" pitchFamily="34" charset="-127"/>
            </a:endParaRPr>
          </a:p>
        </p:txBody>
      </p:sp>
      <p:sp>
        <p:nvSpPr>
          <p:cNvPr id="951" name="Google Shape;951;p28"/>
          <p:cNvSpPr txBox="1"/>
          <p:nvPr/>
        </p:nvSpPr>
        <p:spPr>
          <a:xfrm>
            <a:off x="12020550" y="2224075"/>
            <a:ext cx="64197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AR, MA 차수를 변경하면서 적절한 모델 선택</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2" name="Google Shape;952;p28"/>
          <p:cNvSpPr txBox="1"/>
          <p:nvPr/>
        </p:nvSpPr>
        <p:spPr>
          <a:xfrm>
            <a:off x="12020550" y="2681700"/>
            <a:ext cx="6667500" cy="7863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삼성전자의 경우</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const를 제외한 AR : 2, 차분 : 1, MA : 2일 때 유의한 결과</a:t>
            </a:r>
            <a:endParaRPr>
              <a:latin typeface="Noto Sans KR Medium" panose="020B0600000000000000" pitchFamily="34" charset="-127"/>
              <a:ea typeface="Noto Sans KR Medium" panose="020B0600000000000000" pitchFamily="34" charset="-127"/>
            </a:endParaRPr>
          </a:p>
        </p:txBody>
      </p:sp>
      <p:sp>
        <p:nvSpPr>
          <p:cNvPr id="953" name="Google Shape;953;p28"/>
          <p:cNvSpPr/>
          <p:nvPr/>
        </p:nvSpPr>
        <p:spPr>
          <a:xfrm rot="5400000">
            <a:off x="2740950" y="6408625"/>
            <a:ext cx="981300" cy="2370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4" name="Google Shape;954;p28"/>
          <p:cNvSpPr/>
          <p:nvPr/>
        </p:nvSpPr>
        <p:spPr>
          <a:xfrm>
            <a:off x="5753100" y="472440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5" name="Google Shape;955;p28"/>
          <p:cNvSpPr/>
          <p:nvPr/>
        </p:nvSpPr>
        <p:spPr>
          <a:xfrm>
            <a:off x="5753100" y="737975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61" name="Google Shape;961;p29"/>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62" name="Google Shape;962;p2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963" name="Google Shape;963;p29"/>
          <p:cNvPicPr preferRelativeResize="0"/>
          <p:nvPr/>
        </p:nvPicPr>
        <p:blipFill rotWithShape="1">
          <a:blip r:embed="rId3">
            <a:alphaModFix/>
          </a:blip>
          <a:srcRect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52088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 결과 비교 및 RMSE</a:t>
            </a:r>
            <a:endParaRPr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pic>
        <p:nvPicPr>
          <p:cNvPr id="965" name="Google Shape;965;p29"/>
          <p:cNvPicPr preferRelativeResize="0"/>
          <p:nvPr/>
        </p:nvPicPr>
        <p:blipFill rotWithShape="1">
          <a:blip r:embed="rId4">
            <a:alphaModFix/>
          </a:blip>
          <a:srcRect/>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71" name="Google Shape;971;p29"/>
          <p:cNvSpPr txBox="1"/>
          <p:nvPr/>
        </p:nvSpPr>
        <p:spPr>
          <a:xfrm>
            <a:off x="4741825" y="2159575"/>
            <a:ext cx="92790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마지막 10일을 예측하기 위한 Train, Test 분할 및 학습 진행 결과</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5, 10, 20일 중에 10일 구간이 RMSE가 가장 작음 </a:t>
            </a:r>
            <a:r>
              <a:rPr lang="en-US">
                <a:solidFill>
                  <a:schemeClr val="dk1"/>
                </a:solidFill>
                <a:latin typeface="Noto Sans KR Medium" panose="020B0600000000000000" pitchFamily="34" charset="-127"/>
                <a:ea typeface="Noto Sans KR Medium" panose="020B0600000000000000" pitchFamily="34" charset="-127"/>
                <a:cs typeface="Roboto"/>
                <a:sym typeface="Roboto"/>
              </a:rPr>
              <a:t>( 5일: 약 1100, 20일: 약 2200 )</a:t>
            </a:r>
            <a:endParaRPr>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72" name="Google Shape;972;p29"/>
          <p:cNvSpPr/>
          <p:nvPr/>
        </p:nvSpPr>
        <p:spPr>
          <a:xfrm>
            <a:off x="11630025" y="7236050"/>
            <a:ext cx="56019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5" name="Google Shape;948;p28">
            <a:extLst>
              <a:ext uri="{FF2B5EF4-FFF2-40B4-BE49-F238E27FC236}">
                <a16:creationId xmlns:a16="http://schemas.microsoft.com/office/drawing/2014/main" id="{BB4746CE-051B-4892-815C-C286A7135867}"/>
              </a:ext>
            </a:extLst>
          </p:cNvPr>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ko-KR" altLang="en-US" sz="25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학습 </a:t>
            </a:r>
            <a:r>
              <a:rPr lang="ko-KR" altLang="en-US" sz="25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sz="29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0"/>
          <p:cNvSpPr/>
          <p:nvPr/>
        </p:nvSpPr>
        <p:spPr>
          <a:xfrm>
            <a:off x="2478875" y="2516546"/>
            <a:ext cx="13373100" cy="1177674"/>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8" name="Google Shape;978;p30"/>
          <p:cNvSpPr/>
          <p:nvPr/>
        </p:nvSpPr>
        <p:spPr>
          <a:xfrm>
            <a:off x="2631150" y="8484200"/>
            <a:ext cx="13373100" cy="13503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0" name="Google Shape;980;p3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81" name="Google Shape;981;p3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82" name="Google Shape;982;p30"/>
          <p:cNvSpPr txBox="1"/>
          <p:nvPr/>
        </p:nvSpPr>
        <p:spPr>
          <a:xfrm>
            <a:off x="3099038" y="2608760"/>
            <a:ext cx="12227700" cy="538579"/>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000" b="1" dirty="0" err="1">
                <a:solidFill>
                  <a:srgbClr val="1F3864"/>
                </a:solidFill>
                <a:latin typeface="Noto Sans KR Medium" panose="020B0600000000000000" pitchFamily="34" charset="-127"/>
                <a:ea typeface="Noto Sans KR Medium" panose="020B0600000000000000" pitchFamily="34" charset="-127"/>
              </a:rPr>
              <a:t>FB</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Prophet은</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시계열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데이터의</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트렌드성</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연간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월간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일간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)을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예측하는</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것에</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초점이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맞추어져</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있음</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pic>
        <p:nvPicPr>
          <p:cNvPr id="983" name="Google Shape;983;p30"/>
          <p:cNvPicPr preferRelativeResize="0"/>
          <p:nvPr/>
        </p:nvPicPr>
        <p:blipFill rotWithShape="1">
          <a:blip r:embed="rId3">
            <a:alphaModFix/>
          </a:blip>
          <a:srcRect/>
          <a:stretch/>
        </p:blipFill>
        <p:spPr>
          <a:xfrm>
            <a:off x="2052000" y="4321456"/>
            <a:ext cx="6754900" cy="3891450"/>
          </a:xfrm>
          <a:prstGeom prst="rect">
            <a:avLst/>
          </a:prstGeom>
          <a:noFill/>
          <a:ln>
            <a:noFill/>
          </a:ln>
        </p:spPr>
      </p:pic>
      <p:sp>
        <p:nvSpPr>
          <p:cNvPr id="984" name="Google Shape;984;p30"/>
          <p:cNvSpPr txBox="1"/>
          <p:nvPr/>
        </p:nvSpPr>
        <p:spPr>
          <a:xfrm>
            <a:off x="2820575" y="8495725"/>
            <a:ext cx="13373100" cy="1373038"/>
          </a:xfrm>
          <a:prstGeom prst="rect">
            <a:avLst/>
          </a:prstGeom>
          <a:noFill/>
          <a:ln>
            <a:noFill/>
          </a:ln>
        </p:spPr>
        <p:txBody>
          <a:bodyPr spcFirstLastPara="1" wrap="square" lIns="91425" tIns="91425" rIns="91425" bIns="91425" anchor="t" anchorCtr="0">
            <a:spAutoFit/>
          </a:bodyPr>
          <a:lstStyle/>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se</a:t>
            </a:r>
            <a:r>
              <a:rPr lang="en-US" sz="1800" b="1">
                <a:solidFill>
                  <a:srgbClr val="516D76"/>
                </a:solidFill>
                <a:highlight>
                  <a:srgbClr val="FFFFFF"/>
                </a:highlight>
                <a:latin typeface="Noto Sans KR Medium" panose="020B0600000000000000" pitchFamily="34" charset="-127"/>
                <a:ea typeface="Noto Sans KR Medium" panose="020B0600000000000000" pitchFamily="34" charset="-127"/>
              </a:rPr>
              <a:t>o</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sonality_mode: </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연간, 월간, 주간, 일간 등의 트렌드성을 반영하는 것을 의미하는 파라미터</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Additive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일정함을 의미하고, </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Multiplicative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점점 증가하거나 감소하는 것을 뜻함</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changepoint_prior_scale: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 트렌드가 변경되는 문맥을 반영하는 파라미터. 수치가 높을수록 모델은 과적합에 가까워</a:t>
            </a:r>
            <a:r>
              <a:rPr lang="en-US" sz="1800">
                <a:solidFill>
                  <a:srgbClr val="516D76"/>
                </a:solidFill>
                <a:highlight>
                  <a:srgbClr val="FFFFFF"/>
                </a:highlight>
                <a:latin typeface="Noto Sans KR Medium" panose="020B0600000000000000" pitchFamily="34" charset="-127"/>
                <a:ea typeface="Noto Sans KR Medium" panose="020B0600000000000000" pitchFamily="34" charset="-127"/>
              </a:rPr>
              <a:t>짐</a:t>
            </a:r>
            <a:endParaRPr sz="1800" b="0" i="0" u="none" strike="noStrike" cap="none">
              <a:solidFill>
                <a:srgbClr val="516D76"/>
              </a:solidFill>
              <a:latin typeface="Noto Sans KR Medium" panose="020B0600000000000000" pitchFamily="34" charset="-127"/>
              <a:ea typeface="Noto Sans KR Medium" panose="020B0600000000000000" pitchFamily="34" charset="-127"/>
              <a:cs typeface="Roboto"/>
              <a:sym typeface="Roboto"/>
            </a:endParaRPr>
          </a:p>
        </p:txBody>
      </p:sp>
      <p:pic>
        <p:nvPicPr>
          <p:cNvPr id="985" name="Google Shape;985;p30"/>
          <p:cNvPicPr preferRelativeResize="0"/>
          <p:nvPr/>
        </p:nvPicPr>
        <p:blipFill rotWithShape="1">
          <a:blip r:embed="rId4">
            <a:alphaModFix/>
          </a:blip>
          <a:srcRect/>
          <a:stretch/>
        </p:blipFill>
        <p:spPr>
          <a:xfrm>
            <a:off x="9405900" y="4489580"/>
            <a:ext cx="7264466" cy="2094450"/>
          </a:xfrm>
          <a:prstGeom prst="rect">
            <a:avLst/>
          </a:prstGeom>
          <a:noFill/>
          <a:ln>
            <a:noFill/>
          </a:ln>
        </p:spPr>
      </p:pic>
      <p:sp>
        <p:nvSpPr>
          <p:cNvPr id="986" name="Google Shape;986;p30"/>
          <p:cNvSpPr/>
          <p:nvPr/>
        </p:nvSpPr>
        <p:spPr>
          <a:xfrm>
            <a:off x="2668175" y="4321458"/>
            <a:ext cx="5950200" cy="32064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87" name="Google Shape;987;p30"/>
          <p:cNvCxnSpPr>
            <a:stCxn id="986" idx="7"/>
            <a:endCxn id="988" idx="0"/>
          </p:cNvCxnSpPr>
          <p:nvPr/>
        </p:nvCxnSpPr>
        <p:spPr>
          <a:xfrm rot="-5400000">
            <a:off x="11445538" y="622974"/>
            <a:ext cx="469500" cy="7866600"/>
          </a:xfrm>
          <a:prstGeom prst="curvedConnector3">
            <a:avLst>
              <a:gd name="adj1" fmla="val 150734"/>
            </a:avLst>
          </a:prstGeom>
          <a:noFill/>
          <a:ln w="28575" cap="flat" cmpd="sng">
            <a:solidFill>
              <a:srgbClr val="C0504D"/>
            </a:solidFill>
            <a:prstDash val="solid"/>
            <a:round/>
            <a:headEnd type="none" w="sm" len="sm"/>
            <a:tailEnd type="none" w="sm" len="sm"/>
          </a:ln>
        </p:spPr>
      </p:cxnSp>
      <p:sp>
        <p:nvSpPr>
          <p:cNvPr id="988" name="Google Shape;988;p30"/>
          <p:cNvSpPr/>
          <p:nvPr/>
        </p:nvSpPr>
        <p:spPr>
          <a:xfrm>
            <a:off x="14172963" y="4321453"/>
            <a:ext cx="2881200" cy="5541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9" name="Google Shape;989;p30"/>
          <p:cNvSpPr/>
          <p:nvPr/>
        </p:nvSpPr>
        <p:spPr>
          <a:xfrm>
            <a:off x="11496675" y="5532706"/>
            <a:ext cx="4355400" cy="554100"/>
          </a:xfrm>
          <a:prstGeom prst="ellipse">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90" name="Google Shape;990;p30"/>
          <p:cNvCxnSpPr>
            <a:stCxn id="989" idx="4"/>
            <a:endCxn id="991" idx="0"/>
          </p:cNvCxnSpPr>
          <p:nvPr/>
        </p:nvCxnSpPr>
        <p:spPr>
          <a:xfrm rot="5400000">
            <a:off x="12912725" y="6530656"/>
            <a:ext cx="1205500" cy="317800"/>
          </a:xfrm>
          <a:prstGeom prst="curvedConnector3">
            <a:avLst>
              <a:gd name="adj1" fmla="val 50000"/>
            </a:avLst>
          </a:prstGeom>
          <a:noFill/>
          <a:ln w="28575" cap="flat" cmpd="sng">
            <a:solidFill>
              <a:srgbClr val="1F3864"/>
            </a:solidFill>
            <a:prstDash val="solid"/>
            <a:round/>
            <a:headEnd type="none" w="sm" len="sm"/>
            <a:tailEnd type="none" w="sm" len="sm"/>
          </a:ln>
        </p:spPr>
      </p:cxnSp>
      <p:sp>
        <p:nvSpPr>
          <p:cNvPr id="991" name="Google Shape;991;p30"/>
          <p:cNvSpPr txBox="1"/>
          <p:nvPr/>
        </p:nvSpPr>
        <p:spPr>
          <a:xfrm>
            <a:off x="8975225" y="7292306"/>
            <a:ext cx="8762700" cy="520882"/>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0.5, 0.6, 0.7 로 시행한 결과 0.6 이상이 넘어가면 과적합이 발생 → 0.6으로 선택</a:t>
            </a:r>
            <a:endParaRPr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0" name="Google Shape;948;p28">
            <a:extLst>
              <a:ext uri="{FF2B5EF4-FFF2-40B4-BE49-F238E27FC236}">
                <a16:creationId xmlns:a16="http://schemas.microsoft.com/office/drawing/2014/main" id="{D0C8899A-BDB2-4C00-82FD-0F62FE3A2103}"/>
              </a:ext>
            </a:extLst>
          </p:cNvPr>
          <p:cNvSpPr txBox="1"/>
          <p:nvPr/>
        </p:nvSpPr>
        <p:spPr>
          <a:xfrm>
            <a:off x="1263549" y="1113413"/>
            <a:ext cx="1280079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모델 선정 이유 및 파라미터 조정</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1" name="Google Shape;260;gf59b30ca06_1_5">
            <a:extLst>
              <a:ext uri="{FF2B5EF4-FFF2-40B4-BE49-F238E27FC236}">
                <a16:creationId xmlns:a16="http://schemas.microsoft.com/office/drawing/2014/main" id="{CA0DA19C-8E9C-491D-AD85-D413A3BAA47E}"/>
              </a:ext>
            </a:extLst>
          </p:cNvPr>
          <p:cNvSpPr/>
          <p:nvPr/>
        </p:nvSpPr>
        <p:spPr>
          <a:xfrm>
            <a:off x="2954420" y="2787551"/>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2" name="Google Shape;261;gf59b30ca06_1_5">
            <a:extLst>
              <a:ext uri="{FF2B5EF4-FFF2-40B4-BE49-F238E27FC236}">
                <a16:creationId xmlns:a16="http://schemas.microsoft.com/office/drawing/2014/main" id="{5ADA9CF0-DAF1-4CCB-AF6F-F058C789537E}"/>
              </a:ext>
            </a:extLst>
          </p:cNvPr>
          <p:cNvSpPr/>
          <p:nvPr/>
        </p:nvSpPr>
        <p:spPr>
          <a:xfrm>
            <a:off x="2954420" y="3269242"/>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4" name="TextBox 23">
            <a:extLst>
              <a:ext uri="{FF2B5EF4-FFF2-40B4-BE49-F238E27FC236}">
                <a16:creationId xmlns:a16="http://schemas.microsoft.com/office/drawing/2014/main" id="{017B5CB0-3FBA-4D9A-9D8F-C176383EE2FE}"/>
              </a:ext>
            </a:extLst>
          </p:cNvPr>
          <p:cNvSpPr txBox="1"/>
          <p:nvPr/>
        </p:nvSpPr>
        <p:spPr>
          <a:xfrm>
            <a:off x="3084020" y="3104677"/>
            <a:ext cx="9506856" cy="419025"/>
          </a:xfrm>
          <a:prstGeom prst="rect">
            <a:avLst/>
          </a:prstGeom>
          <a:noFill/>
        </p:spPr>
        <p:txBody>
          <a:bodyPr wrap="square">
            <a:spAutoFit/>
          </a:bodyPr>
          <a:lstStyle/>
          <a:p>
            <a:pPr marL="101600" marR="0" lvl="0" algn="l" rtl="0">
              <a:lnSpc>
                <a:spcPct val="115000"/>
              </a:lnSpc>
              <a:spcBef>
                <a:spcPts val="0"/>
              </a:spcBef>
              <a:spcAft>
                <a:spcPts val="0"/>
              </a:spcAft>
              <a:buClr>
                <a:srgbClr val="1F3864"/>
              </a:buClr>
              <a:buSzPts val="2000"/>
            </a:pPr>
            <a:r>
              <a:rPr lang="en-US" altLang="ko-KR" sz="2000" b="1" dirty="0" err="1">
                <a:solidFill>
                  <a:srgbClr val="1F3864"/>
                </a:solidFill>
                <a:latin typeface="Noto Sans KR Medium" panose="020B0600000000000000" pitchFamily="34" charset="-127"/>
                <a:ea typeface="Noto Sans KR Medium" panose="020B0600000000000000" pitchFamily="34" charset="-127"/>
              </a:rPr>
              <a:t>FBProphet</a:t>
            </a:r>
            <a:r>
              <a:rPr lang="ko-KR" altLang="en-US" sz="2000" b="1" dirty="0">
                <a:solidFill>
                  <a:srgbClr val="1F3864"/>
                </a:solidFill>
                <a:latin typeface="Noto Sans KR Medium" panose="020B0600000000000000" pitchFamily="34" charset="-127"/>
                <a:ea typeface="Noto Sans KR Medium" panose="020B0600000000000000" pitchFamily="34" charset="-127"/>
              </a:rPr>
              <a:t> 모델을 사용하기 위해 데이터를 </a:t>
            </a:r>
            <a:r>
              <a:rPr lang="en-US" altLang="ko-KR" sz="2000" b="1" dirty="0">
                <a:solidFill>
                  <a:srgbClr val="1F3864"/>
                </a:solidFill>
                <a:latin typeface="Noto Sans KR Medium" panose="020B0600000000000000" pitchFamily="34" charset="-127"/>
                <a:ea typeface="Noto Sans KR Medium" panose="020B0600000000000000" pitchFamily="34" charset="-127"/>
              </a:rPr>
              <a:t>ds - y </a:t>
            </a:r>
            <a:r>
              <a:rPr lang="ko-KR" altLang="en-US" sz="2000" b="1" dirty="0">
                <a:solidFill>
                  <a:srgbClr val="1F3864"/>
                </a:solidFill>
                <a:latin typeface="Noto Sans KR Medium" panose="020B0600000000000000" pitchFamily="34" charset="-127"/>
                <a:ea typeface="Noto Sans KR Medium" panose="020B0600000000000000" pitchFamily="34" charset="-127"/>
              </a:rPr>
              <a:t>형태로 </a:t>
            </a:r>
            <a:r>
              <a:rPr lang="ko-KR" altLang="en-US" sz="2000" b="1" dirty="0" err="1">
                <a:solidFill>
                  <a:srgbClr val="1F3864"/>
                </a:solidFill>
                <a:latin typeface="Noto Sans KR Medium" panose="020B0600000000000000" pitchFamily="34" charset="-127"/>
                <a:ea typeface="Noto Sans KR Medium" panose="020B0600000000000000" pitchFamily="34" charset="-127"/>
              </a:rPr>
              <a:t>전처리</a:t>
            </a:r>
            <a:r>
              <a:rPr lang="ko-KR" altLang="en-US" sz="2000" b="1" dirty="0">
                <a:solidFill>
                  <a:srgbClr val="1F3864"/>
                </a:solidFill>
                <a:latin typeface="Noto Sans KR Medium" panose="020B0600000000000000" pitchFamily="34" charset="-127"/>
                <a:ea typeface="Noto Sans KR Medium" panose="020B0600000000000000" pitchFamily="34" charset="-127"/>
              </a:rPr>
              <a:t> 시행</a:t>
            </a:r>
          </a:p>
        </p:txBody>
      </p:sp>
      <p:sp>
        <p:nvSpPr>
          <p:cNvPr id="25" name="Google Shape;373;p8">
            <a:extLst>
              <a:ext uri="{FF2B5EF4-FFF2-40B4-BE49-F238E27FC236}">
                <a16:creationId xmlns:a16="http://schemas.microsoft.com/office/drawing/2014/main" id="{2B1DEA6A-147E-4C8E-AFB1-57BA519652A7}"/>
              </a:ext>
            </a:extLst>
          </p:cNvPr>
          <p:cNvSpPr txBox="1"/>
          <p:nvPr/>
        </p:nvSpPr>
        <p:spPr>
          <a:xfrm>
            <a:off x="1327374" y="1676856"/>
            <a:ext cx="1545113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선형 회귀 방법인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ARIMA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모델의 단점을 극복하기 위해서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Additive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모델을 기반한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Prophet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시계열 모델을 사용</a:t>
            </a:r>
            <a:endParaRPr lang="ko-KR" alt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00" name="Google Shape;1000;p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01" name="Google Shape;1001;p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02" name="Google Shape;1002;p31"/>
          <p:cNvPicPr preferRelativeResize="0"/>
          <p:nvPr/>
        </p:nvPicPr>
        <p:blipFill rotWithShape="1">
          <a:blip r:embed="rId3">
            <a:alphaModFix/>
          </a:blip>
          <a:srcRect/>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a:stretch/>
        </p:blipFill>
        <p:spPr>
          <a:xfrm>
            <a:off x="949967" y="3041214"/>
            <a:ext cx="5538304" cy="4319196"/>
          </a:xfrm>
          <a:prstGeom prst="rect">
            <a:avLst/>
          </a:prstGeom>
          <a:noFill/>
          <a:ln>
            <a:noFill/>
          </a:ln>
        </p:spPr>
      </p:pic>
      <p:sp>
        <p:nvSpPr>
          <p:cNvPr id="1005" name="Google Shape;1005;p31"/>
          <p:cNvSpPr txBox="1"/>
          <p:nvPr/>
        </p:nvSpPr>
        <p:spPr>
          <a:xfrm>
            <a:off x="1200695" y="2350139"/>
            <a:ext cx="5538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예측값 및 신뢰구간</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6" name="Google Shape;1006;p31"/>
          <p:cNvSpPr txBox="1"/>
          <p:nvPr/>
        </p:nvSpPr>
        <p:spPr>
          <a:xfrm>
            <a:off x="14121407" y="2129927"/>
            <a:ext cx="21606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트렌드 곡선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7" name="Google Shape;1007;p31"/>
          <p:cNvSpPr txBox="1"/>
          <p:nvPr/>
        </p:nvSpPr>
        <p:spPr>
          <a:xfrm>
            <a:off x="7298521" y="4067067"/>
            <a:ext cx="3089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모델 적합 결과</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B90B2FE0-CBAB-4000-BCE2-652DC96AB88C}"/>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7" name="Google Shape;992;p30">
            <a:extLst>
              <a:ext uri="{FF2B5EF4-FFF2-40B4-BE49-F238E27FC236}">
                <a16:creationId xmlns:a16="http://schemas.microsoft.com/office/drawing/2014/main" id="{EA90DBD3-A6C6-4D8E-866D-73E12ABBDB2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cxnSp>
        <p:nvCxnSpPr>
          <p:cNvPr id="21" name="Google Shape;1040;p33">
            <a:extLst>
              <a:ext uri="{FF2B5EF4-FFF2-40B4-BE49-F238E27FC236}">
                <a16:creationId xmlns:a16="http://schemas.microsoft.com/office/drawing/2014/main" id="{FB3FE2DB-D2AE-46D7-A4E9-574CC9DE5146}"/>
              </a:ext>
            </a:extLst>
          </p:cNvPr>
          <p:cNvCxnSpPr/>
          <p:nvPr/>
        </p:nvCxnSpPr>
        <p:spPr>
          <a:xfrm>
            <a:off x="947293" y="2844474"/>
            <a:ext cx="5504737" cy="0"/>
          </a:xfrm>
          <a:prstGeom prst="straightConnector1">
            <a:avLst/>
          </a:prstGeom>
          <a:noFill/>
          <a:ln w="28575" cap="flat" cmpd="sng">
            <a:solidFill>
              <a:srgbClr val="A69685"/>
            </a:solidFill>
            <a:prstDash val="solid"/>
            <a:round/>
            <a:headEnd type="none" w="med" len="med"/>
            <a:tailEnd type="none" w="med" len="med"/>
          </a:ln>
        </p:spPr>
      </p:cxnSp>
      <p:cxnSp>
        <p:nvCxnSpPr>
          <p:cNvPr id="22" name="Google Shape;1040;p33">
            <a:extLst>
              <a:ext uri="{FF2B5EF4-FFF2-40B4-BE49-F238E27FC236}">
                <a16:creationId xmlns:a16="http://schemas.microsoft.com/office/drawing/2014/main" id="{F81A1444-9BD6-4D9E-91CA-7AED86A6A6A2}"/>
              </a:ext>
            </a:extLst>
          </p:cNvPr>
          <p:cNvCxnSpPr/>
          <p:nvPr/>
        </p:nvCxnSpPr>
        <p:spPr>
          <a:xfrm>
            <a:off x="7042311" y="4527110"/>
            <a:ext cx="2334545" cy="0"/>
          </a:xfrm>
          <a:prstGeom prst="straightConnector1">
            <a:avLst/>
          </a:prstGeom>
          <a:noFill/>
          <a:ln w="28575" cap="flat" cmpd="sng">
            <a:solidFill>
              <a:srgbClr val="A69685"/>
            </a:solidFill>
            <a:prstDash val="solid"/>
            <a:round/>
            <a:headEnd type="none" w="med" len="med"/>
            <a:tailEnd type="none" w="med" len="med"/>
          </a:ln>
        </p:spPr>
      </p:cxnSp>
      <p:cxnSp>
        <p:nvCxnSpPr>
          <p:cNvPr id="23" name="Google Shape;1040;p33">
            <a:extLst>
              <a:ext uri="{FF2B5EF4-FFF2-40B4-BE49-F238E27FC236}">
                <a16:creationId xmlns:a16="http://schemas.microsoft.com/office/drawing/2014/main" id="{63BFD90C-D268-402F-84ED-BA8687BB4050}"/>
              </a:ext>
            </a:extLst>
          </p:cNvPr>
          <p:cNvCxnSpPr/>
          <p:nvPr/>
        </p:nvCxnSpPr>
        <p:spPr>
          <a:xfrm>
            <a:off x="13880879" y="2592396"/>
            <a:ext cx="1929376" cy="0"/>
          </a:xfrm>
          <a:prstGeom prst="straightConnector1">
            <a:avLst/>
          </a:prstGeom>
          <a:noFill/>
          <a:ln w="28575" cap="flat" cmpd="sng">
            <a:solidFill>
              <a:srgbClr val="A69685"/>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18" name="Google Shape;1018;p3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19" name="Google Shape;1019;p3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20" name="Google Shape;1020;p32"/>
          <p:cNvPicPr preferRelativeResize="0"/>
          <p:nvPr/>
        </p:nvPicPr>
        <p:blipFill rotWithShape="1">
          <a:blip r:embed="rId3">
            <a:alphaModFix/>
          </a:blip>
          <a:srcRect t="3827"/>
          <a:stretch/>
        </p:blipFill>
        <p:spPr>
          <a:xfrm>
            <a:off x="3640886" y="3653072"/>
            <a:ext cx="11315675" cy="6299587"/>
          </a:xfrm>
          <a:prstGeom prst="rect">
            <a:avLst/>
          </a:prstGeom>
          <a:noFill/>
          <a:ln>
            <a:noFill/>
          </a:ln>
        </p:spPr>
      </p:pic>
      <p:grpSp>
        <p:nvGrpSpPr>
          <p:cNvPr id="1023" name="Google Shape;1023;p32"/>
          <p:cNvGrpSpPr/>
          <p:nvPr/>
        </p:nvGrpSpPr>
        <p:grpSpPr>
          <a:xfrm>
            <a:off x="4917112" y="2210580"/>
            <a:ext cx="8763300" cy="1095000"/>
            <a:chOff x="1438850" y="2394125"/>
            <a:chExt cx="8763300" cy="1095000"/>
          </a:xfrm>
        </p:grpSpPr>
        <p:pic>
          <p:nvPicPr>
            <p:cNvPr id="1024" name="Google Shape;1024;p32"/>
            <p:cNvPicPr preferRelativeResize="0"/>
            <p:nvPr/>
          </p:nvPicPr>
          <p:blipFill rotWithShape="1">
            <a:blip r:embed="rId4">
              <a:alphaModFix/>
            </a:blip>
            <a:srcRect/>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13" name="Google Shape;948;p28">
            <a:extLst>
              <a:ext uri="{FF2B5EF4-FFF2-40B4-BE49-F238E27FC236}">
                <a16:creationId xmlns:a16="http://schemas.microsoft.com/office/drawing/2014/main" id="{CF2BA74D-4463-4D30-AF00-C213155192C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4" name="Google Shape;992;p30">
            <a:extLst>
              <a:ext uri="{FF2B5EF4-FFF2-40B4-BE49-F238E27FC236}">
                <a16:creationId xmlns:a16="http://schemas.microsoft.com/office/drawing/2014/main" id="{96DFD72C-F1B5-4929-B712-5912865514EE}"/>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31" name="Google Shape;1031;p3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32" name="Google Shape;1032;p3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33" name="Google Shape;1033;p33"/>
          <p:cNvPicPr preferRelativeResize="0"/>
          <p:nvPr/>
        </p:nvPicPr>
        <p:blipFill rotWithShape="1">
          <a:blip r:embed="rId3">
            <a:alphaModFix/>
          </a:blip>
          <a:srcRect l="997" r="1201" b="217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a:stretch/>
        </p:blipFill>
        <p:spPr>
          <a:xfrm>
            <a:off x="9752384" y="4507988"/>
            <a:ext cx="7716467" cy="5174025"/>
          </a:xfrm>
          <a:prstGeom prst="rect">
            <a:avLst/>
          </a:prstGeom>
          <a:noFill/>
          <a:ln>
            <a:noFill/>
          </a:ln>
        </p:spPr>
      </p:pic>
      <p:sp>
        <p:nvSpPr>
          <p:cNvPr id="1037" name="Google Shape;1037;p33"/>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dirty="0" err="1">
                <a:solidFill>
                  <a:srgbClr val="1F3864"/>
                </a:solidFill>
                <a:latin typeface="Noto Sans KR Medium" panose="020B0600000000000000" pitchFamily="34" charset="-127"/>
                <a:ea typeface="Noto Sans KR Medium" panose="020B0600000000000000" pitchFamily="34" charset="-127"/>
              </a:rPr>
              <a:t>확인</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결과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재무지표를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포함한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데이터가</a:t>
            </a:r>
            <a:r>
              <a:rPr lang="en-US" sz="2000" b="1" dirty="0">
                <a:solidFill>
                  <a:srgbClr val="1F3864"/>
                </a:solidFill>
                <a:latin typeface="Noto Sans KR Medium" panose="020B0600000000000000" pitchFamily="34" charset="-127"/>
                <a:ea typeface="Noto Sans KR Medium" panose="020B0600000000000000" pitchFamily="34" charset="-127"/>
              </a:rPr>
              <a:t> 더 </a:t>
            </a:r>
            <a:r>
              <a:rPr lang="en-US" sz="2000" b="1" dirty="0" err="1">
                <a:solidFill>
                  <a:srgbClr val="1F3864"/>
                </a:solidFill>
                <a:latin typeface="Noto Sans KR Medium" panose="020B0600000000000000" pitchFamily="34" charset="-127"/>
                <a:ea typeface="Noto Sans KR Medium" panose="020B0600000000000000" pitchFamily="34" charset="-127"/>
              </a:rPr>
              <a:t>정밀하게</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예측하는</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것으로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보임</a:t>
            </a:r>
            <a:endParaRPr sz="2000" b="1" dirty="0">
              <a:solidFill>
                <a:srgbClr val="1F3864"/>
              </a:solidFill>
              <a:latin typeface="Noto Sans KR Medium" panose="020B0600000000000000" pitchFamily="34" charset="-127"/>
              <a:ea typeface="Noto Sans KR Medium" panose="020B0600000000000000" pitchFamily="34" charset="-127"/>
            </a:endParaRPr>
          </a:p>
        </p:txBody>
      </p:sp>
      <p:sp>
        <p:nvSpPr>
          <p:cNvPr id="1039" name="Google Shape;1039;p33"/>
          <p:cNvSpPr txBox="1"/>
          <p:nvPr/>
        </p:nvSpPr>
        <p:spPr>
          <a:xfrm>
            <a:off x="4131325" y="3867975"/>
            <a:ext cx="21360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주식 정보 LSTM</a:t>
            </a:r>
            <a:endParaRPr sz="2000" b="1" i="0" u="none" strike="noStrike" cap="none">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40" name="Google Shape;1040;p33"/>
          <p:cNvCxnSpPr/>
          <p:nvPr/>
        </p:nvCxnSpPr>
        <p:spPr>
          <a:xfrm>
            <a:off x="3905250" y="4379625"/>
            <a:ext cx="2568000" cy="0"/>
          </a:xfrm>
          <a:prstGeom prst="straightConnector1">
            <a:avLst/>
          </a:prstGeom>
          <a:noFill/>
          <a:ln w="28575" cap="flat" cmpd="sng">
            <a:solidFill>
              <a:srgbClr val="A69685"/>
            </a:solidFill>
            <a:prstDash val="solid"/>
            <a:round/>
            <a:headEnd type="none" w="med" len="med"/>
            <a:tailEnd type="none" w="med" len="med"/>
          </a:ln>
        </p:spPr>
      </p:cxnSp>
      <p:sp>
        <p:nvSpPr>
          <p:cNvPr id="1041" name="Google Shape;1041;p33"/>
          <p:cNvSpPr txBox="1"/>
          <p:nvPr/>
        </p:nvSpPr>
        <p:spPr>
          <a:xfrm>
            <a:off x="11849100" y="3829875"/>
            <a:ext cx="38313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주식 정보 + 재무지표 LSTM</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42" name="Google Shape;1042;p33"/>
          <p:cNvCxnSpPr/>
          <p:nvPr/>
        </p:nvCxnSpPr>
        <p:spPr>
          <a:xfrm>
            <a:off x="11791950" y="4379625"/>
            <a:ext cx="3958800" cy="0"/>
          </a:xfrm>
          <a:prstGeom prst="straightConnector1">
            <a:avLst/>
          </a:prstGeom>
          <a:noFill/>
          <a:ln w="28575" cap="flat" cmpd="sng">
            <a:solidFill>
              <a:srgbClr val="A69685"/>
            </a:solidFill>
            <a:prstDash val="solid"/>
            <a:round/>
            <a:headEnd type="none" w="med" len="med"/>
            <a:tailEnd type="none" w="med" len="med"/>
          </a:ln>
        </p:spPr>
      </p:cxnSp>
      <p:sp>
        <p:nvSpPr>
          <p:cNvPr id="15" name="Google Shape;948;p28">
            <a:extLst>
              <a:ext uri="{FF2B5EF4-FFF2-40B4-BE49-F238E27FC236}">
                <a16:creationId xmlns:a16="http://schemas.microsoft.com/office/drawing/2014/main" id="{381B45FB-82C4-4FF0-951D-C7850B1666B4}"/>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6" name="Google Shape;992;p30">
            <a:extLst>
              <a:ext uri="{FF2B5EF4-FFF2-40B4-BE49-F238E27FC236}">
                <a16:creationId xmlns:a16="http://schemas.microsoft.com/office/drawing/2014/main" id="{548A6930-D067-488A-9C02-13B98F62F58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A3560937-361A-434E-8F74-BCCED21F3F91}"/>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rgbClr val="C0504D"/>
                </a:solidFill>
                <a:latin typeface="Noto Sans KR Medium" panose="020B0600000000000000" pitchFamily="34" charset="-127"/>
                <a:ea typeface="Noto Sans KR Medium" panose="020B0600000000000000" pitchFamily="34" charset="-127"/>
                <a:cs typeface="Nanum Gothic"/>
                <a:sym typeface="Nanum Gothic"/>
              </a:rPr>
              <a:t>날짜 기반으로 종가만 예측하는 모델과 재무지표를 포함한 데이터로 종가를 예측하는 모델을 시행 해보고 결과를 비교</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1037;p33">
            <a:extLst>
              <a:ext uri="{FF2B5EF4-FFF2-40B4-BE49-F238E27FC236}">
                <a16:creationId xmlns:a16="http://schemas.microsoft.com/office/drawing/2014/main" id="{3AE90EAE-674B-4822-805C-2BD8EDACF6D1}"/>
              </a:ext>
            </a:extLst>
          </p:cNvPr>
          <p:cNvSpPr txBox="1"/>
          <p:nvPr/>
        </p:nvSpPr>
        <p:spPr>
          <a:xfrm>
            <a:off x="1543650" y="2718767"/>
            <a:ext cx="12227700" cy="892522"/>
          </a:xfrm>
          <a:prstGeom prst="rect">
            <a:avLst/>
          </a:prstGeom>
          <a:noFill/>
          <a:ln>
            <a:noFill/>
          </a:ln>
        </p:spPr>
        <p:txBody>
          <a:bodyPr spcFirstLastPara="1" wrap="square" lIns="91425" tIns="91425" rIns="91425" bIns="91425" anchor="t" anchorCtr="0">
            <a:spAutoFit/>
          </a:bodyPr>
          <a:lstStyle/>
          <a:p>
            <a:pPr marL="914400" marR="0" lvl="0" indent="-355600" algn="l" rtl="0">
              <a:lnSpc>
                <a:spcPct val="115000"/>
              </a:lnSpc>
              <a:spcBef>
                <a:spcPts val="0"/>
              </a:spcBef>
              <a:spcAft>
                <a:spcPts val="0"/>
              </a:spcAft>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window size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a:t>
            </a:r>
            <a:r>
              <a:rPr lang="en-US" sz="2000" b="1" dirty="0">
                <a:solidFill>
                  <a:srgbClr val="1F3864"/>
                </a:solidFill>
                <a:latin typeface="Noto Sans KR Medium" panose="020B0600000000000000" pitchFamily="34" charset="-127"/>
                <a:ea typeface="Noto Sans KR Medium" panose="020B0600000000000000" pitchFamily="34" charset="-127"/>
              </a:rPr>
              <a:t> 10일 </a:t>
            </a:r>
            <a:r>
              <a:rPr lang="en-US" sz="2000" b="1" dirty="0" err="1">
                <a:solidFill>
                  <a:srgbClr val="1F3864"/>
                </a:solidFill>
                <a:latin typeface="Noto Sans KR Medium" panose="020B0600000000000000" pitchFamily="34" charset="-127"/>
                <a:ea typeface="Noto Sans KR Medium" panose="020B0600000000000000" pitchFamily="34" charset="-127"/>
              </a:rPr>
              <a:t>기준으로</a:t>
            </a:r>
            <a:r>
              <a:rPr lang="en-US" sz="2000" b="1" dirty="0">
                <a:solidFill>
                  <a:srgbClr val="1F3864"/>
                </a:solidFill>
                <a:latin typeface="Noto Sans KR Medium" panose="020B0600000000000000" pitchFamily="34" charset="-127"/>
                <a:ea typeface="Noto Sans KR Medium" panose="020B0600000000000000" pitchFamily="34" charset="-127"/>
              </a:rPr>
              <a:t> shift </a:t>
            </a:r>
            <a:r>
              <a:rPr lang="en-US" sz="2000" b="1" dirty="0" err="1">
                <a:solidFill>
                  <a:srgbClr val="1F3864"/>
                </a:solidFill>
                <a:latin typeface="Noto Sans KR Medium" panose="020B0600000000000000" pitchFamily="34" charset="-127"/>
                <a:ea typeface="Noto Sans KR Medium" panose="020B0600000000000000" pitchFamily="34" charset="-127"/>
              </a:rPr>
              <a:t>진행</a:t>
            </a:r>
            <a:endParaRPr sz="2000" b="1" dirty="0">
              <a:solidFill>
                <a:srgbClr val="1F3864"/>
              </a:solidFill>
              <a:latin typeface="Noto Sans KR Medium" panose="020B0600000000000000" pitchFamily="34" charset="-127"/>
              <a:ea typeface="Noto Sans KR Medium" panose="020B0600000000000000" pitchFamily="34" charset="-127"/>
            </a:endParaRPr>
          </a:p>
          <a:p>
            <a:pPr marL="914400" marR="0" lvl="0" indent="-355600" algn="l" rtl="0">
              <a:lnSpc>
                <a:spcPct val="115000"/>
              </a:lnSpc>
              <a:spcBef>
                <a:spcPts val="0"/>
              </a:spcBef>
              <a:spcAft>
                <a:spcPts val="0"/>
              </a:spcAft>
              <a:buClr>
                <a:srgbClr val="1F3864"/>
              </a:buClr>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feature = 12개(</a:t>
            </a:r>
            <a:r>
              <a:rPr lang="en-US" sz="2000" b="1" dirty="0" err="1">
                <a:solidFill>
                  <a:srgbClr val="1F3864"/>
                </a:solidFill>
                <a:latin typeface="Noto Sans KR Medium" panose="020B0600000000000000" pitchFamily="34" charset="-127"/>
                <a:ea typeface="Noto Sans KR Medium" panose="020B0600000000000000" pitchFamily="34" charset="-127"/>
              </a:rPr>
              <a:t>주식정보</a:t>
            </a:r>
            <a:r>
              <a:rPr lang="en-US" sz="2000" b="1" dirty="0">
                <a:solidFill>
                  <a:srgbClr val="1F3864"/>
                </a:solidFill>
                <a:latin typeface="Noto Sans KR Medium" panose="020B0600000000000000" pitchFamily="34" charset="-127"/>
                <a:ea typeface="Noto Sans KR Medium" panose="020B0600000000000000" pitchFamily="34" charset="-127"/>
              </a:rPr>
              <a:t> + </a:t>
            </a:r>
            <a:r>
              <a:rPr lang="en-US" sz="2000" b="1" dirty="0" err="1">
                <a:solidFill>
                  <a:srgbClr val="1F3864"/>
                </a:solidFill>
                <a:latin typeface="Noto Sans KR Medium" panose="020B0600000000000000" pitchFamily="34" charset="-127"/>
                <a:ea typeface="Noto Sans KR Medium" panose="020B0600000000000000" pitchFamily="34" charset="-127"/>
              </a:rPr>
              <a:t>재무지표</a:t>
            </a:r>
            <a:r>
              <a:rPr lang="en-US" sz="2000" b="1" dirty="0">
                <a:solidFill>
                  <a:srgbClr val="1F3864"/>
                </a:solidFill>
                <a:latin typeface="Noto Sans KR Medium" panose="020B0600000000000000" pitchFamily="34" charset="-127"/>
                <a:ea typeface="Noto Sans KR Medium" panose="020B0600000000000000" pitchFamily="34" charset="-127"/>
              </a:rPr>
              <a:t>) * 10일 = 120개</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t="40242" b="42488"/>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t="19672" r="42075" b="65687"/>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t="60282" r="24749" b="25077"/>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51" name="Google Shape;1051;gf5d93c4d0e_6_17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52" name="Google Shape;1052;gf5d93c4d0e_6_17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53" name="Google Shape;1053;gf5d93c4d0e_6_172"/>
          <p:cNvPicPr preferRelativeResize="0"/>
          <p:nvPr/>
        </p:nvPicPr>
        <p:blipFill rotWithShape="1">
          <a:blip r:embed="rId4">
            <a:alphaModFix/>
          </a:blip>
          <a:srcRect/>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a:stretch/>
        </p:blipFill>
        <p:spPr>
          <a:xfrm>
            <a:off x="3732050" y="6449400"/>
            <a:ext cx="5186200" cy="3111946"/>
          </a:xfrm>
          <a:prstGeom prst="rect">
            <a:avLst/>
          </a:prstGeom>
          <a:noFill/>
          <a:ln>
            <a:noFill/>
          </a:ln>
        </p:spPr>
      </p:pic>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r="30357" b="82730"/>
          <a:stretch/>
        </p:blipFill>
        <p:spPr>
          <a:xfrm>
            <a:off x="13019425" y="5807514"/>
            <a:ext cx="3611725" cy="552450"/>
          </a:xfrm>
          <a:prstGeom prst="rect">
            <a:avLst/>
          </a:prstGeom>
          <a:noFill/>
          <a:ln>
            <a:noFill/>
          </a:ln>
        </p:spPr>
      </p:pic>
      <p:sp>
        <p:nvSpPr>
          <p:cNvPr id="18" name="Google Shape;1037;p33">
            <a:extLst>
              <a:ext uri="{FF2B5EF4-FFF2-40B4-BE49-F238E27FC236}">
                <a16:creationId xmlns:a16="http://schemas.microsoft.com/office/drawing/2014/main" id="{250A727F-0D82-48A4-9E55-762D853F4341}"/>
              </a:ext>
            </a:extLst>
          </p:cNvPr>
          <p:cNvSpPr txBox="1"/>
          <p:nvPr/>
        </p:nvSpPr>
        <p:spPr>
          <a:xfrm>
            <a:off x="1726415" y="1971897"/>
            <a:ext cx="12227700" cy="892522"/>
          </a:xfrm>
          <a:prstGeom prst="rect">
            <a:avLst/>
          </a:prstGeom>
          <a:noFill/>
          <a:ln>
            <a:noFill/>
          </a:ln>
        </p:spPr>
        <p:txBody>
          <a:bodyPr spcFirstLastPara="1" wrap="square" lIns="91425" tIns="91425" rIns="91425" bIns="91425" anchor="t" anchorCtr="0">
            <a:spAutoFit/>
          </a:bodyPr>
          <a:lstStyle/>
          <a:p>
            <a:pPr>
              <a:lnSpc>
                <a:spcPct val="115000"/>
              </a:lnSpc>
            </a:pP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산점도가</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선형에 가까울수록 예측 정확도 높음 → </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x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실제값</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 y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예측값</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a:p>
            <a:pPr marL="0" marR="0" lvl="0" indent="0" algn="l" rtl="0">
              <a:lnSpc>
                <a:spcPct val="115000"/>
              </a:lnSpc>
              <a:spcBef>
                <a:spcPts val="0"/>
              </a:spcBef>
              <a:spcAft>
                <a:spcPts val="0"/>
              </a:spcAft>
              <a:buNone/>
            </a:pP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20" name="Google Shape;992;p30">
            <a:extLst>
              <a:ext uri="{FF2B5EF4-FFF2-40B4-BE49-F238E27FC236}">
                <a16:creationId xmlns:a16="http://schemas.microsoft.com/office/drawing/2014/main" id="{B20E54A7-8610-48DC-AB42-28ECA57A910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1" name="Google Shape;948;p28">
            <a:extLst>
              <a:ext uri="{FF2B5EF4-FFF2-40B4-BE49-F238E27FC236}">
                <a16:creationId xmlns:a16="http://schemas.microsoft.com/office/drawing/2014/main" id="{450410D9-45E8-4A46-BA62-5BE280F58F22}"/>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재무정보를 추가한 데이터로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5</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개의 업종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실행 후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RMSE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 및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산점도</a:t>
            </a:r>
            <a:r>
              <a:rPr lang="ko-KR" altLang="en-US" sz="24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69" name="Google Shape;1069;p3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70" name="Google Shape;1070;p3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71" name="Google Shape;1071;p35"/>
          <p:cNvPicPr preferRelativeResize="0"/>
          <p:nvPr/>
        </p:nvPicPr>
        <p:blipFill rotWithShape="1">
          <a:blip r:embed="rId3">
            <a:alphaModFix/>
          </a:blip>
          <a:srcRect t="1894" r="6164" b="7030"/>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Train : 0.8 , Test : 0.2</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6" name="Google Shape;1076;p35"/>
          <p:cNvSpPr txBox="1"/>
          <p:nvPr/>
        </p:nvSpPr>
        <p:spPr>
          <a:xfrm>
            <a:off x="11930221" y="6364350"/>
            <a:ext cx="4218423"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layer_summary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(layer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정보</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77" name="Google Shape;1077;p35"/>
          <p:cNvCxnSpPr/>
          <p:nvPr/>
        </p:nvCxnSpPr>
        <p:spPr>
          <a:xfrm>
            <a:off x="11890775" y="6856950"/>
            <a:ext cx="3978000" cy="0"/>
          </a:xfrm>
          <a:prstGeom prst="straightConnector1">
            <a:avLst/>
          </a:prstGeom>
          <a:noFill/>
          <a:ln w="28575" cap="flat" cmpd="sng">
            <a:solidFill>
              <a:srgbClr val="A69685"/>
            </a:solidFill>
            <a:prstDash val="solid"/>
            <a:round/>
            <a:headEnd type="none" w="med" len="med"/>
            <a:tailEnd type="none" w="med" len="med"/>
          </a:ln>
        </p:spPr>
      </p:cxnSp>
      <p:sp>
        <p:nvSpPr>
          <p:cNvPr id="1078" name="Google Shape;1078;p35"/>
          <p:cNvSpPr txBox="1"/>
          <p:nvPr/>
        </p:nvSpPr>
        <p:spPr>
          <a:xfrm>
            <a:off x="11756225" y="4401900"/>
            <a:ext cx="3883800" cy="1246465"/>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1 : 매수 시점(상승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2 : 매도 시점(하락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 : 유지(보합 예측) </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9" name="Google Shape;1079;p35"/>
          <p:cNvSpPr txBox="1"/>
          <p:nvPr/>
        </p:nvSpPr>
        <p:spPr>
          <a:xfrm>
            <a:off x="11070425" y="2945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데이터 분할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80" name="Google Shape;1080;p35"/>
          <p:cNvSpPr txBox="1"/>
          <p:nvPr/>
        </p:nvSpPr>
        <p:spPr>
          <a:xfrm>
            <a:off x="11070425" y="3944700"/>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클래스 라벨링</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A2E844EF-D713-4841-8B72-136C27F30F03}"/>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Train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Test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데이터 분할 및 학습 진행</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452A0ACF-DE43-4383-99A1-38026707B19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6" name="Google Shape;1086;gf5d93c4d0e_6_20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87" name="Google Shape;1087;gf5d93c4d0e_6_20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88" name="Google Shape;1088;gf5d93c4d0e_6_204"/>
          <p:cNvPicPr preferRelativeResize="0"/>
          <p:nvPr/>
        </p:nvPicPr>
        <p:blipFill rotWithShape="1">
          <a:blip r:embed="rId3">
            <a:alphaModFix/>
          </a:blip>
          <a:srcRect l="4743"/>
          <a:stretch/>
        </p:blipFill>
        <p:spPr>
          <a:xfrm>
            <a:off x="9711301" y="26439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l="895" r="737"/>
          <a:stretch/>
        </p:blipFill>
        <p:spPr>
          <a:xfrm>
            <a:off x="1395475" y="26226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a:stretch/>
        </p:blipFill>
        <p:spPr>
          <a:xfrm>
            <a:off x="4621525" y="69215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a:stretch/>
        </p:blipFill>
        <p:spPr>
          <a:xfrm>
            <a:off x="10397275" y="7805588"/>
            <a:ext cx="6553200" cy="1175070"/>
          </a:xfrm>
          <a:prstGeom prst="rect">
            <a:avLst/>
          </a:prstGeom>
          <a:noFill/>
          <a:ln>
            <a:noFill/>
          </a:ln>
        </p:spPr>
      </p:pic>
      <p:sp>
        <p:nvSpPr>
          <p:cNvPr id="1092" name="Google Shape;1092;gf5d93c4d0e_6_204"/>
          <p:cNvSpPr/>
          <p:nvPr/>
        </p:nvSpPr>
        <p:spPr>
          <a:xfrm>
            <a:off x="10169725" y="7459975"/>
            <a:ext cx="6891600" cy="1790100"/>
          </a:xfrm>
          <a:prstGeom prst="ellipse">
            <a:avLst/>
          </a:prstGeom>
          <a:noFill/>
          <a:ln w="19050"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093" name="Google Shape;1093;gf5d93c4d0e_6_204"/>
          <p:cNvCxnSpPr>
            <a:endCxn id="1092" idx="2"/>
          </p:cNvCxnSpPr>
          <p:nvPr/>
        </p:nvCxnSpPr>
        <p:spPr>
          <a:xfrm>
            <a:off x="8564725" y="8354425"/>
            <a:ext cx="1605000" cy="600"/>
          </a:xfrm>
          <a:prstGeom prst="curvedConnector3">
            <a:avLst>
              <a:gd name="adj1" fmla="val 50000"/>
            </a:avLst>
          </a:prstGeom>
          <a:noFill/>
          <a:ln w="28575" cap="flat" cmpd="sng">
            <a:solidFill>
              <a:srgbClr val="C0504D"/>
            </a:solidFill>
            <a:prstDash val="solid"/>
            <a:round/>
            <a:headEnd type="none" w="sm" len="sm"/>
            <a:tailEnd type="triangle" w="sm" len="sm"/>
          </a:ln>
        </p:spPr>
      </p:cxnSp>
      <p:sp>
        <p:nvSpPr>
          <p:cNvPr id="1097" name="Google Shape;1097;gf5d93c4d0e_6_204"/>
          <p:cNvSpPr txBox="1"/>
          <p:nvPr/>
        </p:nvSpPr>
        <p:spPr>
          <a:xfrm>
            <a:off x="2005075" y="7958000"/>
            <a:ext cx="22485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종목별 정확도</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98" name="Google Shape;1098;gf5d93c4d0e_6_204"/>
          <p:cNvCxnSpPr/>
          <p:nvPr/>
        </p:nvCxnSpPr>
        <p:spPr>
          <a:xfrm>
            <a:off x="1973575" y="8494425"/>
            <a:ext cx="2347200" cy="0"/>
          </a:xfrm>
          <a:prstGeom prst="straightConnector1">
            <a:avLst/>
          </a:prstGeom>
          <a:noFill/>
          <a:ln w="28575" cap="flat" cmpd="sng">
            <a:solidFill>
              <a:srgbClr val="4B6972"/>
            </a:solidFill>
            <a:prstDash val="solid"/>
            <a:round/>
            <a:headEnd type="none" w="med" len="med"/>
            <a:tailEnd type="none" w="med" len="med"/>
          </a:ln>
        </p:spPr>
      </p:cxnSp>
      <p:sp>
        <p:nvSpPr>
          <p:cNvPr id="16" name="Google Shape;948;p28">
            <a:extLst>
              <a:ext uri="{FF2B5EF4-FFF2-40B4-BE49-F238E27FC236}">
                <a16:creationId xmlns:a16="http://schemas.microsoft.com/office/drawing/2014/main" id="{35C48EA8-3E19-400E-8137-51B8DBA5B55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학습 진행 후 결과 확인</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9BC65B85-2ADF-4615-80F7-3D9B0DC8168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373;p8">
            <a:extLst>
              <a:ext uri="{FF2B5EF4-FFF2-40B4-BE49-F238E27FC236}">
                <a16:creationId xmlns:a16="http://schemas.microsoft.com/office/drawing/2014/main" id="{CE43E594-72B1-4BFF-9450-6587C39A7A13}"/>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셀트리온 종목을 제외한 나머지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4</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가지 종목은 재무정보를 포함한 결과의 정확도가 더 높게 나옴</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프로젝트</a:t>
            </a:r>
            <a:r>
              <a:rPr 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개요</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0" name="Google Shape;210;p4"/>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14" name="Google Shape;214;p4"/>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15" name="Google Shape;215;p4"/>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24" name="Google Shape;110;p1">
            <a:extLst>
              <a:ext uri="{FF2B5EF4-FFF2-40B4-BE49-F238E27FC236}">
                <a16:creationId xmlns:a16="http://schemas.microsoft.com/office/drawing/2014/main" id="{658AB60C-ADCE-4672-B6F0-764B60E4A2A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107;p1">
            <a:extLst>
              <a:ext uri="{FF2B5EF4-FFF2-40B4-BE49-F238E27FC236}">
                <a16:creationId xmlns:a16="http://schemas.microsoft.com/office/drawing/2014/main" id="{F8AF4056-E5EC-4649-A943-3A5F481F3E3A}"/>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3" name="TextBox 32">
            <a:extLst>
              <a:ext uri="{FF2B5EF4-FFF2-40B4-BE49-F238E27FC236}">
                <a16:creationId xmlns:a16="http://schemas.microsoft.com/office/drawing/2014/main" id="{F3C0737B-BA23-4908-A794-910C1A733F82}"/>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1-1</a:t>
            </a:r>
          </a:p>
        </p:txBody>
      </p:sp>
      <p:sp>
        <p:nvSpPr>
          <p:cNvPr id="36" name="TextBox 35">
            <a:extLst>
              <a:ext uri="{FF2B5EF4-FFF2-40B4-BE49-F238E27FC236}">
                <a16:creationId xmlns:a16="http://schemas.microsoft.com/office/drawing/2014/main" id="{C14EB097-87BC-47B5-A64C-AA8FE808BBD6}"/>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프로젝트 기획 배경 및 목표</a:t>
            </a:r>
          </a:p>
        </p:txBody>
      </p:sp>
      <p:sp>
        <p:nvSpPr>
          <p:cNvPr id="37" name="TextBox 36">
            <a:extLst>
              <a:ext uri="{FF2B5EF4-FFF2-40B4-BE49-F238E27FC236}">
                <a16:creationId xmlns:a16="http://schemas.microsoft.com/office/drawing/2014/main" id="{20F8EAA4-753A-4E8C-96FB-DFDB80F95A20}"/>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구성원 및 역할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05" name="Google Shape;1105;gf5d93c4d0e_0_19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06" name="Google Shape;1106;gf5d93c4d0e_0_190"/>
          <p:cNvGraphicFramePr/>
          <p:nvPr>
            <p:extLst>
              <p:ext uri="{D42A27DB-BD31-4B8C-83A1-F6EECF244321}">
                <p14:modId xmlns:p14="http://schemas.microsoft.com/office/powerpoint/2010/main" val="1346364791"/>
              </p:ext>
            </p:extLst>
          </p:nvPr>
        </p:nvGraphicFramePr>
        <p:xfrm>
          <a:off x="883206" y="2993660"/>
          <a:ext cx="17365475" cy="6411250"/>
        </p:xfrm>
        <a:graphic>
          <a:graphicData uri="http://schemas.openxmlformats.org/drawingml/2006/table">
            <a:tbl>
              <a:tblPr>
                <a:solidFill>
                  <a:srgbClr val="FFFFFF"/>
                </a:solidFill>
                <a:tableStyleId>{CB8706BC-676D-48A3-9398-0BDE85F09F5C}</a:tableStyleId>
              </a:tblPr>
              <a:tblGrid>
                <a:gridCol w="851475">
                  <a:extLst>
                    <a:ext uri="{9D8B030D-6E8A-4147-A177-3AD203B41FA5}">
                      <a16:colId xmlns:a16="http://schemas.microsoft.com/office/drawing/2014/main" val="20000"/>
                    </a:ext>
                  </a:extLst>
                </a:gridCol>
                <a:gridCol w="1169225">
                  <a:extLst>
                    <a:ext uri="{9D8B030D-6E8A-4147-A177-3AD203B41FA5}">
                      <a16:colId xmlns:a16="http://schemas.microsoft.com/office/drawing/2014/main" val="20001"/>
                    </a:ext>
                  </a:extLst>
                </a:gridCol>
                <a:gridCol w="1169775">
                  <a:extLst>
                    <a:ext uri="{9D8B030D-6E8A-4147-A177-3AD203B41FA5}">
                      <a16:colId xmlns:a16="http://schemas.microsoft.com/office/drawing/2014/main" val="20002"/>
                    </a:ext>
                  </a:extLst>
                </a:gridCol>
                <a:gridCol w="1284075">
                  <a:extLst>
                    <a:ext uri="{9D8B030D-6E8A-4147-A177-3AD203B41FA5}">
                      <a16:colId xmlns:a16="http://schemas.microsoft.com/office/drawing/2014/main" val="20003"/>
                    </a:ext>
                  </a:extLst>
                </a:gridCol>
                <a:gridCol w="1245975">
                  <a:extLst>
                    <a:ext uri="{9D8B030D-6E8A-4147-A177-3AD203B41FA5}">
                      <a16:colId xmlns:a16="http://schemas.microsoft.com/office/drawing/2014/main" val="20004"/>
                    </a:ext>
                  </a:extLst>
                </a:gridCol>
                <a:gridCol w="578650">
                  <a:extLst>
                    <a:ext uri="{9D8B030D-6E8A-4147-A177-3AD203B41FA5}">
                      <a16:colId xmlns:a16="http://schemas.microsoft.com/office/drawing/2014/main" val="20005"/>
                    </a:ext>
                  </a:extLst>
                </a:gridCol>
                <a:gridCol w="1287500">
                  <a:extLst>
                    <a:ext uri="{9D8B030D-6E8A-4147-A177-3AD203B41FA5}">
                      <a16:colId xmlns:a16="http://schemas.microsoft.com/office/drawing/2014/main" val="20006"/>
                    </a:ext>
                  </a:extLst>
                </a:gridCol>
                <a:gridCol w="1579325">
                  <a:extLst>
                    <a:ext uri="{9D8B030D-6E8A-4147-A177-3AD203B41FA5}">
                      <a16:colId xmlns:a16="http://schemas.microsoft.com/office/drawing/2014/main" val="20007"/>
                    </a:ext>
                  </a:extLst>
                </a:gridCol>
                <a:gridCol w="1214375">
                  <a:extLst>
                    <a:ext uri="{9D8B030D-6E8A-4147-A177-3AD203B41FA5}">
                      <a16:colId xmlns:a16="http://schemas.microsoft.com/office/drawing/2014/main" val="20008"/>
                    </a:ext>
                  </a:extLst>
                </a:gridCol>
                <a:gridCol w="1569900">
                  <a:extLst>
                    <a:ext uri="{9D8B030D-6E8A-4147-A177-3AD203B41FA5}">
                      <a16:colId xmlns:a16="http://schemas.microsoft.com/office/drawing/2014/main" val="20009"/>
                    </a:ext>
                  </a:extLst>
                </a:gridCol>
                <a:gridCol w="1773175">
                  <a:extLst>
                    <a:ext uri="{9D8B030D-6E8A-4147-A177-3AD203B41FA5}">
                      <a16:colId xmlns:a16="http://schemas.microsoft.com/office/drawing/2014/main" val="20010"/>
                    </a:ext>
                  </a:extLst>
                </a:gridCol>
                <a:gridCol w="1309625">
                  <a:extLst>
                    <a:ext uri="{9D8B030D-6E8A-4147-A177-3AD203B41FA5}">
                      <a16:colId xmlns:a16="http://schemas.microsoft.com/office/drawing/2014/main" val="20011"/>
                    </a:ext>
                  </a:extLst>
                </a:gridCol>
                <a:gridCol w="1491875">
                  <a:extLst>
                    <a:ext uri="{9D8B030D-6E8A-4147-A177-3AD203B41FA5}">
                      <a16:colId xmlns:a16="http://schemas.microsoft.com/office/drawing/2014/main" val="20012"/>
                    </a:ext>
                  </a:extLst>
                </a:gridCol>
                <a:gridCol w="840525">
                  <a:extLst>
                    <a:ext uri="{9D8B030D-6E8A-4147-A177-3AD203B41FA5}">
                      <a16:colId xmlns:a16="http://schemas.microsoft.com/office/drawing/2014/main" val="20013"/>
                    </a:ext>
                  </a:extLst>
                </a:gridCol>
              </a:tblGrid>
              <a:tr h="539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a:solidFill>
                            <a:srgbClr val="24292F"/>
                          </a:solidFill>
                          <a:latin typeface="Noto Sans KR" panose="020B0500000000000000" pitchFamily="34" charset="-127"/>
                          <a:ea typeface="Noto Sans KR" panose="020B0500000000000000" pitchFamily="34" charset="-127"/>
                        </a:rPr>
                        <a:t>code</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date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lstm</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arima</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fbprophet</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RL</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mail_news</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mail_news_nsi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sampro_youtube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hk_youtube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suka_youtube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close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0"/>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75635.24267578125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76491.08497472802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76623.2358624819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0.7823529411764706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156.76470588235293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0.5076208513708514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101.8575036075036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0.5125603526830673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77000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1"/>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75637.32958984375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76936.87973354082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76644.81668759834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0.5472222222222222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109.8611111111111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0.5895424836601307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118.08496732026143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0.5636259615421295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2"/>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2021-09-17</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76096.15283203125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76320.41718345125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76621.52012548641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0.772108843537415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154.42176870748298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0.548018648018648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109.8764568764569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0.24351451794306436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0.5351220965385437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77200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3"/>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76369.52661132812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76895.10958142759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76429.80359181295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0.6597967250141163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132.30717108977976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0.5645161163859226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113.11374959297396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0.29997785687446593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0.5807233676314354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77400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4"/>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76418.15063476562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77680.41069898686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76287.74944202403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0.43888888888888883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87.94444444444446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0.6452922077922078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129.0584415584416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0.3010847717523575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0.4843483939766884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5"/>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76359.40673828125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77162.59166319207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75936.43952160457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0.4655483405483406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93.3823953823954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0.6834075281443702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136.86571615518983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0.1856757402420044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0.21809494495391846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77700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6"/>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76422.0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77641.18038252764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75967.82153906283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0.5718073593073593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114.67965367965367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0.24771524771524772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49.543049543049534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0.39847799284117563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0.32479862372080487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7"/>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76854.09106445312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76541.42479116977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75715.30224376015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0.5097402597402598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102.03896103896105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0.4542417460226949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91.04065689684666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0.2841522693634033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0.44273969531059265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8"/>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76312.1123046875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73766.2246482903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75549.74877666075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0.5082417582417582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101.95604395604394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0.28242424242424236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56.68484848484849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0.4166861687387739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0.604040116071701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9"/>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2021-10-01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75350.94018554688</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74356.54373860663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75355.39555011716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0.5082417582417582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101.95604395604394</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0.28242424242424236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56.68484848484849</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0.6680860420068105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0.9657880663871765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0.5087305903434753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73200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10"/>
                  </a:ext>
                </a:extLst>
              </a:tr>
            </a:tbl>
          </a:graphicData>
        </a:graphic>
      </p:graphicFrame>
      <p:sp>
        <p:nvSpPr>
          <p:cNvPr id="15" name="Google Shape;948;p28">
            <a:extLst>
              <a:ext uri="{FF2B5EF4-FFF2-40B4-BE49-F238E27FC236}">
                <a16:creationId xmlns:a16="http://schemas.microsoft.com/office/drawing/2014/main" id="{CD0B12CA-7A17-42E0-B973-499050B87C98}"/>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6A886CB5-84A6-4D2C-A085-21842E0E77D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499836FE-57DE-45D1-B493-D07EA312AEF0}"/>
              </a:ext>
            </a:extLst>
          </p:cNvPr>
          <p:cNvSpPr txBox="1"/>
          <p:nvPr/>
        </p:nvSpPr>
        <p:spPr>
          <a:xfrm>
            <a:off x="1516061" y="2225376"/>
            <a:ext cx="6887712" cy="538579"/>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매일 뉴스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크롤링</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후에 업데이트 가능하도록 코드 작성</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18" name="Google Shape;373;p8">
            <a:extLst>
              <a:ext uri="{FF2B5EF4-FFF2-40B4-BE49-F238E27FC236}">
                <a16:creationId xmlns:a16="http://schemas.microsoft.com/office/drawing/2014/main" id="{710F2B2C-26CB-4C92-9314-AA349339247C}"/>
              </a:ext>
            </a:extLst>
          </p:cNvPr>
          <p:cNvSpPr txBox="1"/>
          <p:nvPr/>
        </p:nvSpPr>
        <p:spPr>
          <a:xfrm>
            <a:off x="1327374" y="1676856"/>
            <a:ext cx="16902569" cy="553968"/>
          </a:xfrm>
          <a:prstGeom prst="rect">
            <a:avLst/>
          </a:prstGeom>
          <a:noFill/>
          <a:ln>
            <a:noFill/>
          </a:ln>
        </p:spPr>
        <p:txBody>
          <a:bodyPr spcFirstLastPara="1" wrap="square" lIns="91425" tIns="91425" rIns="91425" bIns="91425" anchor="t" anchorCtr="0">
            <a:spAutoFit/>
          </a:bodyPr>
          <a:lstStyle/>
          <a:p>
            <a:pPr>
              <a:buSzPts val="3200"/>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업종별 모델 결과 및 신문사 뉴스 긍정지수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뉴스심리지수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(NSI)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계산 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1161;gf598ca5f18_5_11">
            <a:extLst>
              <a:ext uri="{FF2B5EF4-FFF2-40B4-BE49-F238E27FC236}">
                <a16:creationId xmlns:a16="http://schemas.microsoft.com/office/drawing/2014/main" id="{E7894BA8-C597-41DB-AA08-BF9B0B3DEB86}"/>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40</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22" name="Google Shape;1122;gf5d93c4d0e_0_27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123" name="Google Shape;1123;gf5d93c4d0e_0_275"/>
          <p:cNvSpPr/>
          <p:nvPr/>
        </p:nvSpPr>
        <p:spPr>
          <a:xfrm>
            <a:off x="8382600" y="7476875"/>
            <a:ext cx="2246700" cy="683700"/>
          </a:xfrm>
          <a:prstGeom prst="downArrow">
            <a:avLst>
              <a:gd name="adj1" fmla="val 43642"/>
              <a:gd name="adj2" fmla="val 60677"/>
            </a:avLst>
          </a:prstGeom>
          <a:solidFill>
            <a:srgbClr val="DEE6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4" name="Google Shape;1124;gf5d93c4d0e_0_275"/>
          <p:cNvSpPr txBox="1"/>
          <p:nvPr/>
        </p:nvSpPr>
        <p:spPr>
          <a:xfrm>
            <a:off x="10893600" y="7494688"/>
            <a:ext cx="3366300" cy="71555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예측 </a:t>
            </a:r>
            <a:r>
              <a:rPr lang="en-US"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rPr>
              <a:t>정확도 </a:t>
            </a: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비교</a:t>
            </a:r>
            <a:endParaRPr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1127" name="Google Shape;1127;gf5d93c4d0e_0_275"/>
          <p:cNvPicPr preferRelativeResize="0"/>
          <p:nvPr/>
        </p:nvPicPr>
        <p:blipFill rotWithShape="1">
          <a:blip r:embed="rId3">
            <a:alphaModFix/>
          </a:blip>
          <a:srcRect/>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246465"/>
          </a:xfrm>
          <a:prstGeom prst="rect">
            <a:avLst/>
          </a:prstGeom>
          <a:noFill/>
          <a:ln>
            <a:noFill/>
          </a:ln>
        </p:spPr>
        <p:txBody>
          <a:bodyPr spcFirstLastPara="1" wrap="square" lIns="91425" tIns="91425" rIns="91425" bIns="91425" anchor="t" anchorCtr="0">
            <a:spAutoFit/>
          </a:bodyPr>
          <a:lstStyle/>
          <a:p>
            <a:pPr marL="457200" marR="0" lvl="0" indent="-419100" algn="l" rtl="0">
              <a:lnSpc>
                <a:spcPct val="115000"/>
              </a:lnSpc>
              <a:spcBef>
                <a:spcPts val="0"/>
              </a:spcBef>
              <a:spcAft>
                <a:spcPts val="0"/>
              </a:spcAft>
              <a:buClr>
                <a:srgbClr val="FFFFFF"/>
              </a:buClr>
              <a:buSzPts val="3000"/>
              <a:buFont typeface="Roboto"/>
              <a:buAutoNum type="arabicPeriod"/>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하드</a:t>
            </a:r>
            <a:r>
              <a:rPr lang="en-US"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rPr>
              <a:t>보팅 방법을 통해서 상승, 하락, 보합을 예측</a:t>
            </a:r>
            <a:endParaRPr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rPr>
              <a:t>1,1,1,1,0,1,0,0  →  1</a:t>
            </a:r>
            <a:endParaRPr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0" name="Google Shape;1130;gf5d93c4d0e_0_275"/>
          <p:cNvSpPr txBox="1"/>
          <p:nvPr/>
        </p:nvSpPr>
        <p:spPr>
          <a:xfrm>
            <a:off x="4752000" y="5578200"/>
            <a:ext cx="9507900" cy="124646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2.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모델을</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이용</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하여</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분류</a:t>
            </a:r>
            <a:endParaRPr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dirty="0" err="1">
                <a:solidFill>
                  <a:srgbClr val="A69685"/>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및 확률</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도출</a:t>
            </a:r>
            <a:endParaRPr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32" name="Google Shape;1132;gf5d93c4d0e_0_275"/>
          <p:cNvSpPr txBox="1"/>
          <p:nvPr/>
        </p:nvSpPr>
        <p:spPr>
          <a:xfrm>
            <a:off x="4752000" y="8561975"/>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최종</a:t>
            </a:r>
            <a:r>
              <a:rPr lang="en-US" sz="3000" b="1" i="0" u="none" strike="noStrike" cap="none">
                <a:solidFill>
                  <a:schemeClr val="bg1"/>
                </a:solidFill>
                <a:latin typeface="Noto Sans KR Medium" panose="020B0600000000000000" pitchFamily="34" charset="-127"/>
                <a:ea typeface="Noto Sans KR Medium" panose="020B0600000000000000" pitchFamily="34" charset="-127"/>
                <a:cs typeface="Roboto"/>
                <a:sym typeface="Roboto"/>
              </a:rPr>
              <a:t> 웹 페이지</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분석</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제공</a:t>
            </a:r>
            <a:endParaRPr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endParaRPr>
          </a:p>
        </p:txBody>
      </p:sp>
      <p:sp>
        <p:nvSpPr>
          <p:cNvPr id="15" name="Google Shape;948;p28">
            <a:extLst>
              <a:ext uri="{FF2B5EF4-FFF2-40B4-BE49-F238E27FC236}">
                <a16:creationId xmlns:a16="http://schemas.microsoft.com/office/drawing/2014/main" id="{5DE616B5-E598-450D-BE35-2F318391EA9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F9FDB73B-548D-4666-A6BF-2EDC8EDA952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직사각형 17">
            <a:extLst>
              <a:ext uri="{FF2B5EF4-FFF2-40B4-BE49-F238E27FC236}">
                <a16:creationId xmlns:a16="http://schemas.microsoft.com/office/drawing/2014/main" id="{8AC9195F-34DD-4E04-ABBC-2A115B30646E}"/>
              </a:ext>
            </a:extLst>
          </p:cNvPr>
          <p:cNvSpPr/>
          <p:nvPr/>
        </p:nvSpPr>
        <p:spPr>
          <a:xfrm>
            <a:off x="5267873" y="304797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62B6B4C-583A-421B-B583-FF62D189C9F6}"/>
              </a:ext>
            </a:extLst>
          </p:cNvPr>
          <p:cNvSpPr/>
          <p:nvPr/>
        </p:nvSpPr>
        <p:spPr>
          <a:xfrm>
            <a:off x="5371112" y="561353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61;gf598ca5f18_5_11">
            <a:extLst>
              <a:ext uri="{FF2B5EF4-FFF2-40B4-BE49-F238E27FC236}">
                <a16:creationId xmlns:a16="http://schemas.microsoft.com/office/drawing/2014/main" id="{0E3CD927-B74A-4B3E-9AC2-12AFA31957F5}"/>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39" name="Google Shape;1139;gf5d93c4d0e_0_36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40" name="Google Shape;1140;gf5d93c4d0e_0_362"/>
          <p:cNvGraphicFramePr/>
          <p:nvPr>
            <p:extLst>
              <p:ext uri="{D42A27DB-BD31-4B8C-83A1-F6EECF244321}">
                <p14:modId xmlns:p14="http://schemas.microsoft.com/office/powerpoint/2010/main" val="2318865836"/>
              </p:ext>
            </p:extLst>
          </p:nvPr>
        </p:nvGraphicFramePr>
        <p:xfrm>
          <a:off x="1024375" y="2673488"/>
          <a:ext cx="17296775" cy="5778825"/>
        </p:xfrm>
        <a:graphic>
          <a:graphicData uri="http://schemas.openxmlformats.org/drawingml/2006/table">
            <a:tbl>
              <a:tblPr>
                <a:solidFill>
                  <a:srgbClr val="FFFFFF"/>
                </a:solidFill>
                <a:tableStyleId>{CB8706BC-676D-48A3-9398-0BDE85F09F5C}</a:tableStyleId>
              </a:tblPr>
              <a:tblGrid>
                <a:gridCol w="648875">
                  <a:extLst>
                    <a:ext uri="{9D8B030D-6E8A-4147-A177-3AD203B41FA5}">
                      <a16:colId xmlns:a16="http://schemas.microsoft.com/office/drawing/2014/main" val="20000"/>
                    </a:ext>
                  </a:extLst>
                </a:gridCol>
                <a:gridCol w="1026407">
                  <a:extLst>
                    <a:ext uri="{9D8B030D-6E8A-4147-A177-3AD203B41FA5}">
                      <a16:colId xmlns:a16="http://schemas.microsoft.com/office/drawing/2014/main" val="20001"/>
                    </a:ext>
                  </a:extLst>
                </a:gridCol>
                <a:gridCol w="899886">
                  <a:extLst>
                    <a:ext uri="{9D8B030D-6E8A-4147-A177-3AD203B41FA5}">
                      <a16:colId xmlns:a16="http://schemas.microsoft.com/office/drawing/2014/main" val="20002"/>
                    </a:ext>
                  </a:extLst>
                </a:gridCol>
                <a:gridCol w="899886">
                  <a:extLst>
                    <a:ext uri="{9D8B030D-6E8A-4147-A177-3AD203B41FA5}">
                      <a16:colId xmlns:a16="http://schemas.microsoft.com/office/drawing/2014/main" val="20003"/>
                    </a:ext>
                  </a:extLst>
                </a:gridCol>
                <a:gridCol w="1132114">
                  <a:extLst>
                    <a:ext uri="{9D8B030D-6E8A-4147-A177-3AD203B41FA5}">
                      <a16:colId xmlns:a16="http://schemas.microsoft.com/office/drawing/2014/main" val="20004"/>
                    </a:ext>
                  </a:extLst>
                </a:gridCol>
                <a:gridCol w="653143">
                  <a:extLst>
                    <a:ext uri="{9D8B030D-6E8A-4147-A177-3AD203B41FA5}">
                      <a16:colId xmlns:a16="http://schemas.microsoft.com/office/drawing/2014/main" val="20005"/>
                    </a:ext>
                  </a:extLst>
                </a:gridCol>
                <a:gridCol w="1291771">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1277257">
                  <a:extLst>
                    <a:ext uri="{9D8B030D-6E8A-4147-A177-3AD203B41FA5}">
                      <a16:colId xmlns:a16="http://schemas.microsoft.com/office/drawing/2014/main" val="20008"/>
                    </a:ext>
                  </a:extLst>
                </a:gridCol>
                <a:gridCol w="1756229">
                  <a:extLst>
                    <a:ext uri="{9D8B030D-6E8A-4147-A177-3AD203B41FA5}">
                      <a16:colId xmlns:a16="http://schemas.microsoft.com/office/drawing/2014/main" val="20009"/>
                    </a:ext>
                  </a:extLst>
                </a:gridCol>
                <a:gridCol w="1872343">
                  <a:extLst>
                    <a:ext uri="{9D8B030D-6E8A-4147-A177-3AD203B41FA5}">
                      <a16:colId xmlns:a16="http://schemas.microsoft.com/office/drawing/2014/main" val="20010"/>
                    </a:ext>
                  </a:extLst>
                </a:gridCol>
                <a:gridCol w="1436914">
                  <a:extLst>
                    <a:ext uri="{9D8B030D-6E8A-4147-A177-3AD203B41FA5}">
                      <a16:colId xmlns:a16="http://schemas.microsoft.com/office/drawing/2014/main" val="20011"/>
                    </a:ext>
                  </a:extLst>
                </a:gridCol>
                <a:gridCol w="1698171">
                  <a:extLst>
                    <a:ext uri="{9D8B030D-6E8A-4147-A177-3AD203B41FA5}">
                      <a16:colId xmlns:a16="http://schemas.microsoft.com/office/drawing/2014/main" val="20012"/>
                    </a:ext>
                  </a:extLst>
                </a:gridCol>
                <a:gridCol w="976579">
                  <a:extLst>
                    <a:ext uri="{9D8B030D-6E8A-4147-A177-3AD203B41FA5}">
                      <a16:colId xmlns:a16="http://schemas.microsoft.com/office/drawing/2014/main" val="20013"/>
                    </a:ext>
                  </a:extLst>
                </a:gridCol>
              </a:tblGrid>
              <a:tr h="560325">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code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date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lstm</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arima</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fbprophet</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RL</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sampro_youtube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hk_youtube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suka_youtube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change</a:t>
                      </a:r>
                      <a:endParaRPr sz="1700" b="1" u="none" strike="noStrike" cap="none">
                        <a:solidFill>
                          <a:srgbClr val="24292F"/>
                        </a:solidFill>
                      </a:endParaRPr>
                    </a:p>
                  </a:txBody>
                  <a:tcPr marL="47625" marR="47625" marT="47625" marB="47625" anchor="ctr"/>
                </a:tc>
                <a:extLst>
                  <a:ext uri="{0D108BD9-81ED-4DB2-BD59-A6C34878D82A}">
                    <a16:rowId xmlns:a16="http://schemas.microsoft.com/office/drawing/2014/main" val="10000"/>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24292F"/>
                          </a:solidFill>
                        </a:rPr>
                        <a:t>2021-09-15</a:t>
                      </a:r>
                      <a:endParaRPr sz="13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75550.37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76491.08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76623.24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1"/>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2021-09-16</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2"/>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3"/>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2021-09-23</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4"/>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5"/>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6"/>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7"/>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2021-09-29</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8"/>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9"/>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2021-10-01</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a:t>
                      </a:r>
                      <a:endParaRPr sz="1500" b="1" u="none" strike="noStrike" cap="none" dirty="0">
                        <a:solidFill>
                          <a:srgbClr val="24292F"/>
                        </a:solidFill>
                      </a:endParaRPr>
                    </a:p>
                  </a:txBody>
                  <a:tcPr marL="47625" marR="47625" marT="47625" marB="47625" anchor="ctr"/>
                </a:tc>
                <a:extLst>
                  <a:ext uri="{0D108BD9-81ED-4DB2-BD59-A6C34878D82A}">
                    <a16:rowId xmlns:a16="http://schemas.microsoft.com/office/drawing/2014/main" val="10010"/>
                  </a:ext>
                </a:extLst>
              </a:tr>
            </a:tbl>
          </a:graphicData>
        </a:graphic>
      </p:graphicFrame>
      <p:pic>
        <p:nvPicPr>
          <p:cNvPr id="1144" name="Google Shape;1144;gf5d93c4d0e_0_362"/>
          <p:cNvPicPr preferRelativeResize="0"/>
          <p:nvPr/>
        </p:nvPicPr>
        <p:blipFill rotWithShape="1">
          <a:blip r:embed="rId3">
            <a:alphaModFix/>
          </a:blip>
          <a:srcRect/>
          <a:stretch/>
        </p:blipFill>
        <p:spPr>
          <a:xfrm>
            <a:off x="4202575" y="8704845"/>
            <a:ext cx="10668000" cy="940125"/>
          </a:xfrm>
          <a:prstGeom prst="rect">
            <a:avLst/>
          </a:prstGeom>
          <a:noFill/>
          <a:ln>
            <a:noFill/>
          </a:ln>
        </p:spPr>
      </p:pic>
      <p:sp>
        <p:nvSpPr>
          <p:cNvPr id="21" name="Google Shape;948;p28">
            <a:extLst>
              <a:ext uri="{FF2B5EF4-FFF2-40B4-BE49-F238E27FC236}">
                <a16:creationId xmlns:a16="http://schemas.microsoft.com/office/drawing/2014/main" id="{E75EF1A8-3A04-4163-8081-8915DDD399F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2" name="Google Shape;992;p30">
            <a:extLst>
              <a:ext uri="{FF2B5EF4-FFF2-40B4-BE49-F238E27FC236}">
                <a16:creationId xmlns:a16="http://schemas.microsoft.com/office/drawing/2014/main" id="{6EF43CA7-1BA9-4041-BB7F-136263798A2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27304ACD-47F3-4A8D-8325-AA9ABB4FF698}"/>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1)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하드보팅</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방법을 통해서 상승</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하락</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보합을 예측</a:t>
            </a:r>
            <a:endParaRPr lang="ko-KR" altLang="en-US" sz="16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5" name="직사각형 24">
            <a:extLst>
              <a:ext uri="{FF2B5EF4-FFF2-40B4-BE49-F238E27FC236}">
                <a16:creationId xmlns:a16="http://schemas.microsoft.com/office/drawing/2014/main" id="{E1793721-2CB0-4EA7-A0CD-265AD7B01400}"/>
              </a:ext>
            </a:extLst>
          </p:cNvPr>
          <p:cNvSpPr/>
          <p:nvPr/>
        </p:nvSpPr>
        <p:spPr>
          <a:xfrm>
            <a:off x="11936580" y="8883822"/>
            <a:ext cx="2251367" cy="580278"/>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Google Shape;1145;gf5d93c4d0e_0_362"/>
          <p:cNvSpPr txBox="1"/>
          <p:nvPr/>
        </p:nvSpPr>
        <p:spPr>
          <a:xfrm>
            <a:off x="4775575" y="8858425"/>
            <a:ext cx="95220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상승</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하락</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개수가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더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많은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41% </a:t>
            </a:r>
            <a:r>
              <a:rPr lang="en-US" sz="3000" b="1" dirty="0" err="1">
                <a:solidFill>
                  <a:srgbClr val="1F2A4B"/>
                </a:solidFill>
                <a:latin typeface="Noto Sans KR Medium" panose="020B0600000000000000" pitchFamily="34" charset="-127"/>
                <a:ea typeface="Noto Sans KR Medium" panose="020B0600000000000000" pitchFamily="34" charset="-127"/>
                <a:cs typeface="Roboto"/>
                <a:sym typeface="Roboto"/>
              </a:rPr>
              <a:t>정확도</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a:t>
            </a:r>
            <a:endParaRPr sz="3000" b="1" i="0" u="none" strike="noStrike" cap="none" dirty="0">
              <a:solidFill>
                <a:srgbClr val="1F2A4B"/>
              </a:solidFill>
              <a:latin typeface="Noto Sans KR Medium" panose="020B0600000000000000" pitchFamily="34" charset="-127"/>
              <a:ea typeface="Noto Sans KR Medium" panose="020B0600000000000000" pitchFamily="34" charset="-127"/>
              <a:cs typeface="Roboto"/>
              <a:sym typeface="Roboto"/>
            </a:endParaRPr>
          </a:p>
        </p:txBody>
      </p:sp>
      <p:sp>
        <p:nvSpPr>
          <p:cNvPr id="12" name="Google Shape;1161;gf598ca5f18_5_11">
            <a:extLst>
              <a:ext uri="{FF2B5EF4-FFF2-40B4-BE49-F238E27FC236}">
                <a16:creationId xmlns:a16="http://schemas.microsoft.com/office/drawing/2014/main" id="{27F6B528-A724-4E22-8A57-95E1524C6C71}"/>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61" name="Google Shape;1161;gf598ca5f18_5_1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62" name="Google Shape;1162;gf598ca5f18_5_1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63" name="Google Shape;1163;gf598ca5f18_5_11"/>
          <p:cNvPicPr preferRelativeResize="0"/>
          <p:nvPr/>
        </p:nvPicPr>
        <p:blipFill rotWithShape="1">
          <a:blip r:embed="rId3">
            <a:alphaModFix/>
          </a:blip>
          <a:srcRect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pic>
        <p:nvPicPr>
          <p:cNvPr id="1167" name="Google Shape;1167;gf598ca5f18_5_11"/>
          <p:cNvPicPr preferRelativeResize="0"/>
          <p:nvPr/>
        </p:nvPicPr>
        <p:blipFill rotWithShape="1">
          <a:blip r:embed="rId5">
            <a:alphaModFix/>
          </a:blip>
          <a:srcRect/>
          <a:stretch/>
        </p:blipFill>
        <p:spPr>
          <a:xfrm>
            <a:off x="3945725" y="7054225"/>
            <a:ext cx="11125200" cy="2932275"/>
          </a:xfrm>
          <a:prstGeom prst="rect">
            <a:avLst/>
          </a:prstGeom>
          <a:noFill/>
          <a:ln>
            <a:noFill/>
          </a:ln>
        </p:spPr>
      </p:pic>
      <p:pic>
        <p:nvPicPr>
          <p:cNvPr id="1170" name="Google Shape;1170;gf598ca5f18_5_11"/>
          <p:cNvPicPr preferRelativeResize="0"/>
          <p:nvPr/>
        </p:nvPicPr>
        <p:blipFill rotWithShape="1">
          <a:blip r:embed="rId3">
            <a:alphaModFix/>
          </a:blip>
          <a:srcRect b="38091"/>
          <a:stretch/>
        </p:blipFill>
        <p:spPr>
          <a:xfrm>
            <a:off x="1189725" y="2675975"/>
            <a:ext cx="7624126" cy="3797113"/>
          </a:xfrm>
          <a:prstGeom prst="rect">
            <a:avLst/>
          </a:prstGeom>
          <a:noFill/>
          <a:ln>
            <a:noFill/>
          </a:ln>
        </p:spPr>
      </p:pic>
      <p:sp>
        <p:nvSpPr>
          <p:cNvPr id="13" name="Google Shape;948;p28">
            <a:extLst>
              <a:ext uri="{FF2B5EF4-FFF2-40B4-BE49-F238E27FC236}">
                <a16:creationId xmlns:a16="http://schemas.microsoft.com/office/drawing/2014/main" id="{FBD70D15-3F7A-44AE-8D99-A416DF51DF23}"/>
              </a:ext>
            </a:extLst>
          </p:cNvPr>
          <p:cNvSpPr txBox="1"/>
          <p:nvPr/>
        </p:nvSpPr>
        <p:spPr>
          <a:xfrm>
            <a:off x="1263549" y="1113413"/>
            <a:ext cx="7598777"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4" name="Google Shape;992;p30">
            <a:extLst>
              <a:ext uri="{FF2B5EF4-FFF2-40B4-BE49-F238E27FC236}">
                <a16:creationId xmlns:a16="http://schemas.microsoft.com/office/drawing/2014/main" id="{8B0B20A2-1AE5-41AF-B0B9-B01EA6F2214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5" name="Google Shape;373;p8">
            <a:extLst>
              <a:ext uri="{FF2B5EF4-FFF2-40B4-BE49-F238E27FC236}">
                <a16:creationId xmlns:a16="http://schemas.microsoft.com/office/drawing/2014/main" id="{5A80D39D-FEED-42C1-A4E6-0C5F2156EE3D}"/>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2)</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로지스틱 분류 모델을 이용하여 분류</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 name="직사각형 1">
            <a:extLst>
              <a:ext uri="{FF2B5EF4-FFF2-40B4-BE49-F238E27FC236}">
                <a16:creationId xmlns:a16="http://schemas.microsoft.com/office/drawing/2014/main" id="{B0D42B4C-22FB-4240-9ABD-EF6AA021F33A}"/>
              </a:ext>
            </a:extLst>
          </p:cNvPr>
          <p:cNvSpPr/>
          <p:nvPr/>
        </p:nvSpPr>
        <p:spPr>
          <a:xfrm>
            <a:off x="10011052" y="8632924"/>
            <a:ext cx="2771542" cy="580278"/>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8" name="Google Shape;1168;gf598ca5f18_5_11"/>
          <p:cNvSpPr txBox="1"/>
          <p:nvPr/>
        </p:nvSpPr>
        <p:spPr>
          <a:xfrm>
            <a:off x="4952141" y="861158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약 </a:t>
            </a:r>
            <a:r>
              <a:rPr lang="en-US" altLang="ko-KR" sz="3000" b="1" dirty="0">
                <a:solidFill>
                  <a:srgbClr val="1F2A4B"/>
                </a:solidFill>
                <a:latin typeface="Noto Sans KR Medium" panose="020B0600000000000000" pitchFamily="34" charset="-127"/>
                <a:ea typeface="Noto Sans KR Medium" panose="020B0600000000000000" pitchFamily="34" charset="-127"/>
                <a:cs typeface="Roboto"/>
                <a:sym typeface="Roboto"/>
              </a:rPr>
              <a:t>63%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0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1169" name="Google Shape;1169;gf598ca5f18_5_11"/>
          <p:cNvSpPr txBox="1"/>
          <p:nvPr/>
        </p:nvSpPr>
        <p:spPr>
          <a:xfrm>
            <a:off x="4952141" y="767813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모든 데이터의 결과를 피처로 사용해</a:t>
            </a:r>
            <a:endParaRPr sz="3000" b="1" i="0" u="none" strike="noStrike" cap="none">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9" name="Google Shape;1179;gf598ca5f18_5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80" name="Google Shape;1180;gf598ca5f18_5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81" name="Google Shape;1181;gf598ca5f18_5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r="35237"/>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7" name="Google Shape;1187;gf598ca5f18_5_27"/>
          <p:cNvSpPr/>
          <p:nvPr/>
        </p:nvSpPr>
        <p:spPr>
          <a:xfrm>
            <a:off x="8380406"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8" name="Google Shape;1188;gf598ca5f18_5_27"/>
          <p:cNvSpPr/>
          <p:nvPr/>
        </p:nvSpPr>
        <p:spPr>
          <a:xfrm>
            <a:off x="13350968"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9" name="Google Shape;1189;gf598ca5f18_5_27"/>
          <p:cNvSpPr txBox="1"/>
          <p:nvPr/>
        </p:nvSpPr>
        <p:spPr>
          <a:xfrm>
            <a:off x="8912448" y="8932825"/>
            <a:ext cx="46920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threshold 값에 따른 정확도 확인</a:t>
            </a:r>
            <a:endParaRPr sz="2000" b="1">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pic>
        <p:nvPicPr>
          <p:cNvPr id="1190" name="Google Shape;1190;gf598ca5f18_5_27"/>
          <p:cNvPicPr preferRelativeResize="0"/>
          <p:nvPr/>
        </p:nvPicPr>
        <p:blipFill rotWithShape="1">
          <a:blip r:embed="rId7">
            <a:alphaModFix/>
          </a:blip>
          <a:srcRect r="44625" b="-8719"/>
          <a:stretch/>
        </p:blipFill>
        <p:spPr>
          <a:xfrm>
            <a:off x="1271000" y="8052975"/>
            <a:ext cx="3075050" cy="776675"/>
          </a:xfrm>
          <a:prstGeom prst="rect">
            <a:avLst/>
          </a:prstGeom>
          <a:noFill/>
          <a:ln>
            <a:noFill/>
          </a:ln>
        </p:spPr>
      </p:pic>
      <p:sp>
        <p:nvSpPr>
          <p:cNvPr id="1191" name="Google Shape;1191;gf598ca5f18_5_27"/>
          <p:cNvSpPr txBox="1"/>
          <p:nvPr/>
        </p:nvSpPr>
        <p:spPr>
          <a:xfrm>
            <a:off x="14564325" y="8903739"/>
            <a:ext cx="28209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400" b="1">
                <a:solidFill>
                  <a:srgbClr val="C0504D"/>
                </a:solidFill>
                <a:latin typeface="Noto Sans KR Medium" panose="020B0600000000000000" pitchFamily="34" charset="-127"/>
                <a:ea typeface="Noto Sans KR Medium" panose="020B0600000000000000" pitchFamily="34" charset="-127"/>
                <a:cs typeface="Roboto"/>
                <a:sym typeface="Roboto"/>
              </a:rPr>
              <a:t>확률 및 결과 표현</a:t>
            </a:r>
            <a:endParaRPr sz="2400" b="1">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sp>
        <p:nvSpPr>
          <p:cNvPr id="1192" name="Google Shape;1192;gf598ca5f18_5_27"/>
          <p:cNvSpPr/>
          <p:nvPr/>
        </p:nvSpPr>
        <p:spPr>
          <a:xfrm>
            <a:off x="3955388" y="7152985"/>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93" name="Google Shape;1193;gf598ca5f18_5_27"/>
          <p:cNvSpPr txBox="1"/>
          <p:nvPr/>
        </p:nvSpPr>
        <p:spPr>
          <a:xfrm>
            <a:off x="1389028" y="6402675"/>
            <a:ext cx="26745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Train ･ Test 분할 </a:t>
            </a:r>
            <a:b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b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및 데이터 수 확인</a:t>
            </a:r>
            <a:endParaRPr sz="2000" b="1">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pic>
        <p:nvPicPr>
          <p:cNvPr id="1196" name="Google Shape;1196;gf598ca5f18_5_27"/>
          <p:cNvPicPr preferRelativeResize="0"/>
          <p:nvPr/>
        </p:nvPicPr>
        <p:blipFill rotWithShape="1">
          <a:blip r:embed="rId5">
            <a:alphaModFix/>
          </a:blip>
          <a:srcRect t="56857"/>
          <a:stretch/>
        </p:blipFill>
        <p:spPr>
          <a:xfrm>
            <a:off x="11192550" y="6831650"/>
            <a:ext cx="2019300" cy="1914950"/>
          </a:xfrm>
          <a:prstGeom prst="rect">
            <a:avLst/>
          </a:prstGeom>
          <a:noFill/>
          <a:ln>
            <a:noFill/>
          </a:ln>
        </p:spPr>
      </p:pic>
      <p:sp>
        <p:nvSpPr>
          <p:cNvPr id="1198" name="Google Shape;1198;gf598ca5f18_5_27"/>
          <p:cNvSpPr txBox="1"/>
          <p:nvPr/>
        </p:nvSpPr>
        <p:spPr>
          <a:xfrm>
            <a:off x="4693250" y="8932825"/>
            <a:ext cx="36528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predict_probability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확인</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sp>
        <p:nvSpPr>
          <p:cNvPr id="30" name="Google Shape;948;p28">
            <a:extLst>
              <a:ext uri="{FF2B5EF4-FFF2-40B4-BE49-F238E27FC236}">
                <a16:creationId xmlns:a16="http://schemas.microsoft.com/office/drawing/2014/main" id="{5726F445-B71F-4608-870F-2F734C75B295}"/>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최종</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1" name="Google Shape;992;p30">
            <a:extLst>
              <a:ext uri="{FF2B5EF4-FFF2-40B4-BE49-F238E27FC236}">
                <a16:creationId xmlns:a16="http://schemas.microsoft.com/office/drawing/2014/main" id="{A12D8D3A-DDCF-41DF-89F8-BF9AAEFF97D5}"/>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2" name="Google Shape;373;p8">
            <a:extLst>
              <a:ext uri="{FF2B5EF4-FFF2-40B4-BE49-F238E27FC236}">
                <a16:creationId xmlns:a16="http://schemas.microsoft.com/office/drawing/2014/main" id="{A71C80B7-56C3-4ED9-B883-40A677D77791}"/>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rgbClr val="C0504D"/>
                </a:solidFill>
                <a:latin typeface="Noto Sans KR Medium" panose="020B0600000000000000" pitchFamily="34" charset="-127"/>
                <a:ea typeface="Noto Sans KR Medium" panose="020B0600000000000000" pitchFamily="34" charset="-127"/>
              </a:rPr>
              <a:t>로지스틱을 통한 분류모델로 긍정 확률 도출</a:t>
            </a:r>
            <a:endParaRPr lang="ko-KR" altLang="en-US" sz="20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3" name="Google Shape;1037;p33">
            <a:extLst>
              <a:ext uri="{FF2B5EF4-FFF2-40B4-BE49-F238E27FC236}">
                <a16:creationId xmlns:a16="http://schemas.microsoft.com/office/drawing/2014/main" id="{E929336C-A77C-49EF-BBA4-949C28522647}"/>
              </a:ext>
            </a:extLst>
          </p:cNvPr>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tLang="ko-KR" sz="2000" b="1" dirty="0">
                <a:solidFill>
                  <a:srgbClr val="283252"/>
                </a:solidFill>
                <a:latin typeface="Noto Sans KR Medium" panose="020B0600000000000000" pitchFamily="34" charset="-127"/>
                <a:ea typeface="Noto Sans KR Medium" panose="020B0600000000000000" pitchFamily="34" charset="-127"/>
              </a:rPr>
              <a:t>18</a:t>
            </a:r>
            <a:r>
              <a:rPr lang="ko-KR" altLang="en-US" sz="2000" b="1" dirty="0" err="1">
                <a:solidFill>
                  <a:srgbClr val="283252"/>
                </a:solidFill>
                <a:latin typeface="Noto Sans KR Medium" panose="020B0600000000000000" pitchFamily="34" charset="-127"/>
                <a:ea typeface="Noto Sans KR Medium" panose="020B0600000000000000" pitchFamily="34" charset="-127"/>
              </a:rPr>
              <a:t>년도부터의</a:t>
            </a:r>
            <a:r>
              <a:rPr lang="ko-KR" altLang="en-US" sz="2000" b="1" dirty="0">
                <a:solidFill>
                  <a:srgbClr val="283252"/>
                </a:solidFill>
                <a:latin typeface="Noto Sans KR Medium" panose="020B0600000000000000" pitchFamily="34" charset="-127"/>
                <a:ea typeface="Noto Sans KR Medium" panose="020B0600000000000000" pitchFamily="34" charset="-127"/>
              </a:rPr>
              <a:t> 모든 데이터를 사용하여 </a:t>
            </a:r>
            <a:r>
              <a:rPr lang="en-US" altLang="ko-KR" sz="2000" b="1" dirty="0">
                <a:solidFill>
                  <a:srgbClr val="283252"/>
                </a:solidFill>
                <a:latin typeface="Noto Sans KR Medium" panose="020B0600000000000000" pitchFamily="34" charset="-127"/>
                <a:ea typeface="Noto Sans KR Medium" panose="020B0600000000000000" pitchFamily="34" charset="-127"/>
              </a:rPr>
              <a:t>train, test</a:t>
            </a:r>
            <a:r>
              <a:rPr lang="ko-KR" altLang="en-US" sz="2000" b="1" dirty="0">
                <a:solidFill>
                  <a:srgbClr val="283252"/>
                </a:solidFill>
                <a:latin typeface="Noto Sans KR Medium" panose="020B0600000000000000" pitchFamily="34" charset="-127"/>
                <a:ea typeface="Noto Sans KR Medium" panose="020B0600000000000000" pitchFamily="34" charset="-127"/>
              </a:rPr>
              <a:t>을 </a:t>
            </a:r>
            <a:r>
              <a:rPr lang="en-US" altLang="ko-KR" sz="2000" b="1" dirty="0" err="1">
                <a:solidFill>
                  <a:srgbClr val="283252"/>
                </a:solidFill>
                <a:latin typeface="Noto Sans KR Medium" panose="020B0600000000000000" pitchFamily="34" charset="-127"/>
                <a:ea typeface="Noto Sans KR Medium" panose="020B0600000000000000" pitchFamily="34" charset="-127"/>
              </a:rPr>
              <a:t>test_size</a:t>
            </a:r>
            <a:r>
              <a:rPr lang="ko-KR" altLang="en-US" sz="2000" b="1" dirty="0">
                <a:solidFill>
                  <a:srgbClr val="283252"/>
                </a:solidFill>
                <a:latin typeface="Noto Sans KR Medium" panose="020B0600000000000000" pitchFamily="34" charset="-127"/>
                <a:ea typeface="Noto Sans KR Medium" panose="020B0600000000000000" pitchFamily="34" charset="-127"/>
              </a:rPr>
              <a:t> </a:t>
            </a:r>
            <a:r>
              <a:rPr lang="en-US" altLang="ko-KR" sz="2000" b="1" dirty="0">
                <a:solidFill>
                  <a:srgbClr val="283252"/>
                </a:solidFill>
                <a:latin typeface="Noto Sans KR Medium" panose="020B0600000000000000" pitchFamily="34" charset="-127"/>
                <a:ea typeface="Noto Sans KR Medium" panose="020B0600000000000000" pitchFamily="34" charset="-127"/>
              </a:rPr>
              <a:t>= 0.2</a:t>
            </a:r>
            <a:r>
              <a:rPr lang="ko-KR" altLang="en-US" sz="2000" b="1" dirty="0">
                <a:solidFill>
                  <a:srgbClr val="283252"/>
                </a:solidFill>
                <a:latin typeface="Noto Sans KR Medium" panose="020B0600000000000000" pitchFamily="34" charset="-127"/>
                <a:ea typeface="Noto Sans KR Medium" panose="020B0600000000000000" pitchFamily="34" charset="-127"/>
              </a:rPr>
              <a:t>으로 나누어서 모델에 적합</a:t>
            </a:r>
            <a:endParaRPr lang="ko-KR" altLang="en-US" sz="1800" b="1" dirty="0">
              <a:solidFill>
                <a:srgbClr val="283252"/>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24" name="Google Shape;110;p1">
            <a:extLst>
              <a:ext uri="{FF2B5EF4-FFF2-40B4-BE49-F238E27FC236}">
                <a16:creationId xmlns:a16="http://schemas.microsoft.com/office/drawing/2014/main" id="{532FC37B-7ABD-4129-B959-994B2AC1EA3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210;p4">
            <a:extLst>
              <a:ext uri="{FF2B5EF4-FFF2-40B4-BE49-F238E27FC236}">
                <a16:creationId xmlns:a16="http://schemas.microsoft.com/office/drawing/2014/main" id="{1CD60731-72F6-4690-A5D6-5707053D2D71}"/>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6" name="Google Shape;107;p1">
            <a:extLst>
              <a:ext uri="{FF2B5EF4-FFF2-40B4-BE49-F238E27FC236}">
                <a16:creationId xmlns:a16="http://schemas.microsoft.com/office/drawing/2014/main" id="{AD5F8FF2-5BD5-4A35-882B-6D3C3BC019CD}"/>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C2819D34-2581-44F7-9CC5-EB9882F419FE}"/>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F0A44BD6-6D19-4E9A-AE10-9AE5735794CE}"/>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구현</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D54EDF7B-24C1-43E5-9A75-404542E2D899}"/>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D35D33D9-A2AD-4DB8-961C-DD075F87DC70}"/>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495951B0-3763-438B-8950-2279E7802DB8}"/>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3</a:t>
            </a:r>
          </a:p>
        </p:txBody>
      </p:sp>
      <p:sp>
        <p:nvSpPr>
          <p:cNvPr id="34" name="TextBox 33">
            <a:extLst>
              <a:ext uri="{FF2B5EF4-FFF2-40B4-BE49-F238E27FC236}">
                <a16:creationId xmlns:a16="http://schemas.microsoft.com/office/drawing/2014/main" id="{6B8D6C0A-524A-49CA-A7D2-574AA2096E75}"/>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웹 페이지 프로세스</a:t>
            </a:r>
          </a:p>
        </p:txBody>
      </p:sp>
      <p:sp>
        <p:nvSpPr>
          <p:cNvPr id="35" name="TextBox 34">
            <a:extLst>
              <a:ext uri="{FF2B5EF4-FFF2-40B4-BE49-F238E27FC236}">
                <a16:creationId xmlns:a16="http://schemas.microsoft.com/office/drawing/2014/main" id="{695C404A-396D-46CE-B065-441AF87A94A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화면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0" name="Google Shape;1230;p4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231" name="Google Shape;1231;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32" name="Google Shape;1232;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3" name="Google Shape;1233;p44"/>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46</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235" name="Google Shape;1235;p44"/>
          <p:cNvPicPr preferRelativeResize="0"/>
          <p:nvPr/>
        </p:nvPicPr>
        <p:blipFill rotWithShape="1">
          <a:blip r:embed="rId3">
            <a:alphaModFix/>
          </a:blip>
          <a:srcRect/>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241" name="Google Shape;1241;gf5d93c4d0e_3_31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42" name="Google Shape;1242;gf5d93c4d0e_3_319"/>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47</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5" name="그림 4">
            <a:extLst>
              <a:ext uri="{FF2B5EF4-FFF2-40B4-BE49-F238E27FC236}">
                <a16:creationId xmlns:a16="http://schemas.microsoft.com/office/drawing/2014/main" id="{33CCF8E4-2083-4020-B5A7-EA73730E6FA9}"/>
              </a:ext>
            </a:extLst>
          </p:cNvPr>
          <p:cNvPicPr>
            <a:picLocks noChangeAspect="1"/>
          </p:cNvPicPr>
          <p:nvPr/>
        </p:nvPicPr>
        <p:blipFill>
          <a:blip r:embed="rId3"/>
          <a:stretch>
            <a:fillRect/>
          </a:stretch>
        </p:blipFill>
        <p:spPr>
          <a:xfrm>
            <a:off x="2734890" y="396422"/>
            <a:ext cx="13750077" cy="9841273"/>
          </a:xfrm>
          <a:prstGeom prst="rect">
            <a:avLst/>
          </a:prstGeom>
        </p:spPr>
      </p:pic>
      <p:sp>
        <p:nvSpPr>
          <p:cNvPr id="11" name="Google Shape;992;p30">
            <a:extLst>
              <a:ext uri="{FF2B5EF4-FFF2-40B4-BE49-F238E27FC236}">
                <a16:creationId xmlns:a16="http://schemas.microsoft.com/office/drawing/2014/main" id="{1F44E47D-B133-4010-9A1A-6FB1A53E60E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2" name="Google Shape;948;p28">
            <a:extLst>
              <a:ext uri="{FF2B5EF4-FFF2-40B4-BE49-F238E27FC236}">
                <a16:creationId xmlns:a16="http://schemas.microsoft.com/office/drawing/2014/main" id="{F1A3D455-5B50-4B91-8F3D-1A4AD35C27F2}"/>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err="1">
                <a:solidFill>
                  <a:srgbClr val="212D50"/>
                </a:solidFill>
                <a:latin typeface="Noto Sans KR Medium" panose="020B0600000000000000" pitchFamily="34" charset="-127"/>
                <a:ea typeface="Noto Sans KR Medium" panose="020B0600000000000000" pitchFamily="34" charset="-127"/>
              </a:rPr>
              <a:t>유스</a:t>
            </a:r>
            <a:r>
              <a:rPr lang="ko-KR" altLang="en-US" sz="3200" b="1" dirty="0">
                <a:solidFill>
                  <a:srgbClr val="212D50"/>
                </a:solidFill>
                <a:latin typeface="Noto Sans KR Medium" panose="020B0600000000000000" pitchFamily="34" charset="-127"/>
                <a:ea typeface="Noto Sans KR Medium" panose="020B0600000000000000" pitchFamily="34" charset="-127"/>
              </a:rPr>
              <a:t> 케이스</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3200" b="1" dirty="0">
                <a:solidFill>
                  <a:srgbClr val="A69685"/>
                </a:solidFill>
                <a:latin typeface="Noto Sans KR Medium" panose="020B0600000000000000" pitchFamily="34" charset="-127"/>
                <a:ea typeface="Noto Sans KR Medium" panose="020B0600000000000000" pitchFamily="34" charset="-127"/>
              </a:rPr>
              <a:t>다이어그램</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t="44754" b="5908"/>
          <a:stretch/>
        </p:blipFill>
        <p:spPr>
          <a:xfrm>
            <a:off x="0" y="0"/>
            <a:ext cx="19016663" cy="10696576"/>
          </a:xfrm>
          <a:prstGeom prst="rect">
            <a:avLst/>
          </a:prstGeom>
          <a:noFill/>
          <a:ln>
            <a:noFill/>
          </a:ln>
        </p:spPr>
      </p:pic>
      <p:pic>
        <p:nvPicPr>
          <p:cNvPr id="1447" name="Google Shape;1447;p16"/>
          <p:cNvPicPr preferRelativeResize="0"/>
          <p:nvPr/>
        </p:nvPicPr>
        <p:blipFill rotWithShape="1">
          <a:blip r:embed="rId4">
            <a:alphaModFix/>
          </a:blip>
          <a:srcRect/>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5">
            <a:alphaModFix/>
          </a:blip>
          <a:srcRect/>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6">
            <a:alphaModFix/>
          </a:blip>
          <a:srcRect/>
          <a:stretch/>
        </p:blipFill>
        <p:spPr>
          <a:xfrm>
            <a:off x="6161421" y="5856825"/>
            <a:ext cx="6942733" cy="47625"/>
          </a:xfrm>
          <a:prstGeom prst="rect">
            <a:avLst/>
          </a:prstGeom>
          <a:noFill/>
          <a:ln>
            <a:noFill/>
          </a:ln>
        </p:spPr>
      </p:pic>
      <p:sp>
        <p:nvSpPr>
          <p:cNvPr id="1450" name="Google Shape;1450;p16"/>
          <p:cNvSpPr txBox="1"/>
          <p:nvPr/>
        </p:nvSpPr>
        <p:spPr>
          <a:xfrm>
            <a:off x="5957238" y="4705874"/>
            <a:ext cx="7325700" cy="126030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6200"/>
              <a:buFont typeface="Arial"/>
              <a:buNone/>
            </a:pPr>
            <a:r>
              <a:rPr lang="en-US" sz="6600" b="1" dirty="0">
                <a:solidFill>
                  <a:schemeClr val="lt1"/>
                </a:solidFill>
                <a:latin typeface="Noto Sans KR Medium" panose="020B0600000000000000" pitchFamily="34" charset="-127"/>
                <a:ea typeface="Noto Sans KR Medium" panose="020B0600000000000000" pitchFamily="34" charset="-127"/>
              </a:rPr>
              <a:t>Demonstration</a:t>
            </a:r>
            <a:endParaRPr sz="66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1451" name="Google Shape;1451;p16"/>
          <p:cNvSpPr txBox="1"/>
          <p:nvPr/>
        </p:nvSpPr>
        <p:spPr>
          <a:xfrm>
            <a:off x="6016032" y="6230350"/>
            <a:ext cx="753479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55648" y="1260739"/>
            <a:ext cx="13543747" cy="8726956"/>
          </a:xfrm>
          <a:prstGeom prst="rect">
            <a:avLst/>
          </a:prstGeom>
          <a:noFill/>
          <a:ln>
            <a:noFill/>
          </a:ln>
        </p:spPr>
      </p:pic>
      <p:sp>
        <p:nvSpPr>
          <p:cNvPr id="1250" name="Google Shape;1250;gf5d93c4d0e_3_145"/>
          <p:cNvSpPr/>
          <p:nvPr/>
        </p:nvSpPr>
        <p:spPr>
          <a:xfrm>
            <a:off x="13769222" y="1260739"/>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삼성전자</a:t>
            </a:r>
            <a:r>
              <a:rPr lang="en-US" altLang="ko-KR" sz="1600" dirty="0">
                <a:latin typeface="Noto Sans KR Thin" panose="020B0200000000000000" pitchFamily="34" charset="-127"/>
                <a:ea typeface="Noto Sans KR Thin" panose="020B0200000000000000" pitchFamily="34" charset="-127"/>
              </a:rPr>
              <a:t>, SK</a:t>
            </a:r>
            <a:r>
              <a:rPr lang="ko-KR" altLang="en-US" sz="1600" dirty="0">
                <a:latin typeface="Noto Sans KR Thin" panose="020B0200000000000000" pitchFamily="34" charset="-127"/>
                <a:ea typeface="Noto Sans KR Thin" panose="020B0200000000000000" pitchFamily="34" charset="-127"/>
              </a:rPr>
              <a:t>하이닉스</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현대차</a:t>
            </a:r>
            <a:r>
              <a:rPr lang="en-US" altLang="ko-KR" sz="1600" dirty="0">
                <a:latin typeface="Noto Sans KR Thin" panose="020B0200000000000000" pitchFamily="34" charset="-127"/>
                <a:ea typeface="Noto Sans KR Thin" panose="020B0200000000000000" pitchFamily="34" charset="-127"/>
              </a:rPr>
              <a:t>, LG</a:t>
            </a:r>
            <a:r>
              <a:rPr lang="ko-KR" altLang="en-US" sz="1600" dirty="0">
                <a:latin typeface="Noto Sans KR Thin" panose="020B0200000000000000" pitchFamily="34" charset="-127"/>
                <a:ea typeface="Noto Sans KR Thin" panose="020B0200000000000000" pitchFamily="34" charset="-127"/>
              </a:rPr>
              <a:t>화학</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셀트리온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순으로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부정점수가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a:latin typeface="Noto Sans KR Medium" panose="020B0600000000000000" pitchFamily="34" charset="-127"/>
                <a:ea typeface="Noto Sans KR Medium" panose="020B0600000000000000" pitchFamily="34" charset="-127"/>
              </a:rPr>
              <a:t>코스피 지수</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2018~2021</a:t>
            </a:r>
            <a:r>
              <a:rPr lang="ko-KR" altLang="en-US" sz="1600" dirty="0">
                <a:latin typeface="Noto Sans KR Thin" panose="020B0200000000000000" pitchFamily="34" charset="-127"/>
                <a:ea typeface="Noto Sans KR Thin" panose="020B0200000000000000" pitchFamily="34" charset="-127"/>
              </a:rPr>
              <a:t>년까지의 월별 코스피 지수 평균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연도별 코스피 지수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뉴스 매체 및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채널 하루 평균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 시각화</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오늘의 이슈 </a:t>
            </a:r>
            <a:r>
              <a:rPr lang="en-US" altLang="ko-KR" sz="1600" dirty="0">
                <a:latin typeface="Noto Sans KR Medium" panose="020B0600000000000000" pitchFamily="34" charset="-127"/>
                <a:ea typeface="Noto Sans KR Medium" panose="020B0600000000000000" pitchFamily="34" charset="-127"/>
              </a:rPr>
              <a:t>30</a:t>
            </a:r>
            <a:r>
              <a:rPr lang="ko-KR" altLang="en-US" sz="1600" dirty="0">
                <a:latin typeface="Noto Sans KR Medium" panose="020B0600000000000000" pitchFamily="34" charset="-127"/>
                <a:ea typeface="Noto Sans KR Medium" panose="020B0600000000000000" pitchFamily="34" charset="-127"/>
              </a:rPr>
              <a:t>선 워드 클라우드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언론사 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에서 언급된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상위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단어 워드 클라우드</a:t>
            </a:r>
          </a:p>
          <a:p>
            <a:pPr marL="273050" lvl="0" rtl="0">
              <a:spcBef>
                <a:spcPts val="0"/>
              </a:spcBef>
              <a:spcAft>
                <a:spcPts val="0"/>
              </a:spcAft>
              <a:buSzPts val="1700"/>
            </a:pPr>
            <a:endParaRPr lang="ko-KR" altLang="en-US" sz="1600" dirty="0">
              <a:latin typeface="Noto Sans KR Medium" panose="020B0600000000000000" pitchFamily="34" charset="-127"/>
              <a:ea typeface="Noto Sans KR Medium" panose="020B0600000000000000" pitchFamily="34" charset="-127"/>
            </a:endParaRPr>
          </a:p>
        </p:txBody>
      </p:sp>
      <p:sp>
        <p:nvSpPr>
          <p:cNvPr id="1251" name="Google Shape;1251;gf5d93c4d0e_3_145"/>
          <p:cNvSpPr/>
          <p:nvPr/>
        </p:nvSpPr>
        <p:spPr>
          <a:xfrm>
            <a:off x="155648" y="9987696"/>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252" name="Google Shape;1252;gf5d93c4d0e_3_145"/>
          <p:cNvSpPr/>
          <p:nvPr/>
        </p:nvSpPr>
        <p:spPr>
          <a:xfrm>
            <a:off x="1727388" y="2057400"/>
            <a:ext cx="11657100" cy="162758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4" name="Google Shape;1254;gf5d93c4d0e_3_145"/>
          <p:cNvSpPr/>
          <p:nvPr/>
        </p:nvSpPr>
        <p:spPr>
          <a:xfrm>
            <a:off x="1734754" y="3920211"/>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5" name="Google Shape;1255;gf5d93c4d0e_3_145"/>
          <p:cNvSpPr/>
          <p:nvPr/>
        </p:nvSpPr>
        <p:spPr>
          <a:xfrm>
            <a:off x="10769378" y="3920221"/>
            <a:ext cx="2775172" cy="32829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dirty="0">
              <a:latin typeface="Noto Sans KR Medium" panose="020B0600000000000000" pitchFamily="34" charset="-127"/>
              <a:ea typeface="Noto Sans KR Medium" panose="020B0600000000000000" pitchFamily="34" charset="-127"/>
            </a:endParaRPr>
          </a:p>
        </p:txBody>
      </p:sp>
      <p:sp>
        <p:nvSpPr>
          <p:cNvPr id="1256" name="Google Shape;1256;gf5d93c4d0e_3_145"/>
          <p:cNvSpPr/>
          <p:nvPr/>
        </p:nvSpPr>
        <p:spPr>
          <a:xfrm>
            <a:off x="1734806" y="7797430"/>
            <a:ext cx="8794500" cy="207523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63" name="Google Shape;1263;gf5d93c4d0e_3_1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49</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9" name="Google Shape;992;p30">
            <a:extLst>
              <a:ext uri="{FF2B5EF4-FFF2-40B4-BE49-F238E27FC236}">
                <a16:creationId xmlns:a16="http://schemas.microsoft.com/office/drawing/2014/main" id="{F33B6A3A-3759-4D82-B591-B8C48A7145BB}"/>
              </a:ext>
            </a:extLst>
          </p:cNvPr>
          <p:cNvSpPr txBox="1"/>
          <p:nvPr/>
        </p:nvSpPr>
        <p:spPr>
          <a:xfrm>
            <a:off x="592931" y="405418"/>
            <a:ext cx="943644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857;p25">
            <a:extLst>
              <a:ext uri="{FF2B5EF4-FFF2-40B4-BE49-F238E27FC236}">
                <a16:creationId xmlns:a16="http://schemas.microsoft.com/office/drawing/2014/main" id="{AC315BB8-9BB6-4500-834F-9BB0AA2D97B0}"/>
              </a:ext>
            </a:extLst>
          </p:cNvPr>
          <p:cNvSpPr/>
          <p:nvPr/>
        </p:nvSpPr>
        <p:spPr>
          <a:xfrm>
            <a:off x="1734754" y="138672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0" name="Google Shape;857;p25">
            <a:extLst>
              <a:ext uri="{FF2B5EF4-FFF2-40B4-BE49-F238E27FC236}">
                <a16:creationId xmlns:a16="http://schemas.microsoft.com/office/drawing/2014/main" id="{242C1B4E-67D5-4404-B6DD-ACBB51F5B1E1}"/>
              </a:ext>
            </a:extLst>
          </p:cNvPr>
          <p:cNvSpPr/>
          <p:nvPr/>
        </p:nvSpPr>
        <p:spPr>
          <a:xfrm>
            <a:off x="9820077"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F11B0F4A-5B57-4BE7-BB4B-C831F0546534}"/>
              </a:ext>
            </a:extLst>
          </p:cNvPr>
          <p:cNvSpPr/>
          <p:nvPr/>
        </p:nvSpPr>
        <p:spPr>
          <a:xfrm>
            <a:off x="12861805"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F80ED877-699F-4B08-A027-742EDCEFB445}"/>
              </a:ext>
            </a:extLst>
          </p:cNvPr>
          <p:cNvSpPr/>
          <p:nvPr/>
        </p:nvSpPr>
        <p:spPr>
          <a:xfrm>
            <a:off x="9767171" y="794484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t="15353" b="62209"/>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22" name="Google Shape;222;p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5</a:t>
            </a:fld>
            <a:r>
              <a:rPr lang="en-US" sz="1050" b="1">
                <a:solidFill>
                  <a:srgbClr val="212D50"/>
                </a:solidFil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224" name="Google Shape;224;p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5" name="Google Shape;225;p5"/>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 name="직사각형 1">
            <a:extLst>
              <a:ext uri="{FF2B5EF4-FFF2-40B4-BE49-F238E27FC236}">
                <a16:creationId xmlns:a16="http://schemas.microsoft.com/office/drawing/2014/main" id="{F6506D11-124A-4BF7-AACD-0745A648F25B}"/>
              </a:ext>
            </a:extLst>
          </p:cNvPr>
          <p:cNvSpPr/>
          <p:nvPr/>
        </p:nvSpPr>
        <p:spPr>
          <a:xfrm>
            <a:off x="11152414" y="1989138"/>
            <a:ext cx="163285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a:extLst>
              <a:ext uri="{FF2B5EF4-FFF2-40B4-BE49-F238E27FC236}">
                <a16:creationId xmlns:a16="http://schemas.microsoft.com/office/drawing/2014/main" id="{2AADFCE6-9934-4574-AE5C-5179B8AD46E6}"/>
              </a:ext>
            </a:extLst>
          </p:cNvPr>
          <p:cNvSpPr/>
          <p:nvPr/>
        </p:nvSpPr>
        <p:spPr>
          <a:xfrm>
            <a:off x="6580993" y="2014566"/>
            <a:ext cx="423807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직사각형 17">
            <a:extLst>
              <a:ext uri="{FF2B5EF4-FFF2-40B4-BE49-F238E27FC236}">
                <a16:creationId xmlns:a16="http://schemas.microsoft.com/office/drawing/2014/main" id="{2D67B347-7229-4EBA-AA32-EE4FE68C9BE6}"/>
              </a:ext>
            </a:extLst>
          </p:cNvPr>
          <p:cNvSpPr/>
          <p:nvPr/>
        </p:nvSpPr>
        <p:spPr>
          <a:xfrm>
            <a:off x="1223989" y="3638663"/>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3794348-46AF-48DB-A8E2-48D8021C930F}"/>
              </a:ext>
            </a:extLst>
          </p:cNvPr>
          <p:cNvSpPr/>
          <p:nvPr/>
        </p:nvSpPr>
        <p:spPr>
          <a:xfrm>
            <a:off x="16061531" y="5443251"/>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8" name="Google Shape;1278;gf5d93c4d0e_3_16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50</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4" name="Google Shape;992;p30">
            <a:extLst>
              <a:ext uri="{FF2B5EF4-FFF2-40B4-BE49-F238E27FC236}">
                <a16:creationId xmlns:a16="http://schemas.microsoft.com/office/drawing/2014/main" id="{5B86321F-57DE-46FC-9659-B3D6B3A1FF49}"/>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269;gf5d93c4d0e_3_165">
            <a:extLst>
              <a:ext uri="{FF2B5EF4-FFF2-40B4-BE49-F238E27FC236}">
                <a16:creationId xmlns:a16="http://schemas.microsoft.com/office/drawing/2014/main" id="{C3A0A68F-9792-41EF-A930-E079C297FDA1}"/>
              </a:ext>
            </a:extLst>
          </p:cNvPr>
          <p:cNvPicPr preferRelativeResize="0"/>
          <p:nvPr/>
        </p:nvPicPr>
        <p:blipFill>
          <a:blip r:embed="rId3">
            <a:alphaModFix/>
          </a:blip>
          <a:stretch>
            <a:fillRect/>
          </a:stretch>
        </p:blipFill>
        <p:spPr>
          <a:xfrm>
            <a:off x="155648" y="1260731"/>
            <a:ext cx="13543753" cy="8664775"/>
          </a:xfrm>
          <a:prstGeom prst="rect">
            <a:avLst/>
          </a:prstGeom>
          <a:noFill/>
          <a:ln>
            <a:noFill/>
          </a:ln>
        </p:spPr>
      </p:pic>
      <p:sp>
        <p:nvSpPr>
          <p:cNvPr id="16" name="Google Shape;1270;gf5d93c4d0e_3_165">
            <a:extLst>
              <a:ext uri="{FF2B5EF4-FFF2-40B4-BE49-F238E27FC236}">
                <a16:creationId xmlns:a16="http://schemas.microsoft.com/office/drawing/2014/main" id="{3FAFEA45-DE2A-4079-8F6A-3B4601CD4693}"/>
              </a:ext>
            </a:extLst>
          </p:cNvPr>
          <p:cNvSpPr/>
          <p:nvPr/>
        </p:nvSpPr>
        <p:spPr>
          <a:xfrm>
            <a:off x="13769222" y="1260731"/>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코스피 </a:t>
            </a:r>
            <a:r>
              <a:rPr lang="en-US" altLang="ko-KR" sz="1600" dirty="0">
                <a:latin typeface="Noto Sans KR Medium" panose="020B0600000000000000" pitchFamily="34" charset="-127"/>
                <a:ea typeface="Noto Sans KR Medium" panose="020B0600000000000000" pitchFamily="34" charset="-127"/>
              </a:rPr>
              <a:t>2021</a:t>
            </a:r>
            <a:r>
              <a:rPr lang="ko-KR" altLang="en-US" sz="1600" dirty="0">
                <a:latin typeface="Noto Sans KR Medium" panose="020B0600000000000000" pitchFamily="34" charset="-127"/>
                <a:ea typeface="Noto Sans KR Medium" panose="020B0600000000000000" pitchFamily="34" charset="-127"/>
              </a:rPr>
              <a:t>년 클릭 화면</a:t>
            </a:r>
          </a:p>
        </p:txBody>
      </p:sp>
      <p:sp>
        <p:nvSpPr>
          <p:cNvPr id="17" name="Google Shape;1271;gf5d93c4d0e_3_165">
            <a:extLst>
              <a:ext uri="{FF2B5EF4-FFF2-40B4-BE49-F238E27FC236}">
                <a16:creationId xmlns:a16="http://schemas.microsoft.com/office/drawing/2014/main" id="{9ED37F99-DBFC-428F-AE12-4F639DD1C970}"/>
              </a:ext>
            </a:extLst>
          </p:cNvPr>
          <p:cNvSpPr/>
          <p:nvPr/>
        </p:nvSpPr>
        <p:spPr>
          <a:xfrm>
            <a:off x="155648" y="9987688"/>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272;gf5d93c4d0e_3_165">
            <a:extLst>
              <a:ext uri="{FF2B5EF4-FFF2-40B4-BE49-F238E27FC236}">
                <a16:creationId xmlns:a16="http://schemas.microsoft.com/office/drawing/2014/main" id="{CF29B31F-0B0D-4B50-973B-774BBA6AA668}"/>
              </a:ext>
            </a:extLst>
          </p:cNvPr>
          <p:cNvSpPr/>
          <p:nvPr/>
        </p:nvSpPr>
        <p:spPr>
          <a:xfrm>
            <a:off x="1734806" y="3729319"/>
            <a:ext cx="8794500" cy="3514444"/>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273;gf5d93c4d0e_3_165">
            <a:extLst>
              <a:ext uri="{FF2B5EF4-FFF2-40B4-BE49-F238E27FC236}">
                <a16:creationId xmlns:a16="http://schemas.microsoft.com/office/drawing/2014/main" id="{B7012A61-D23C-497B-83CA-EF494EA9C007}"/>
              </a:ext>
            </a:extLst>
          </p:cNvPr>
          <p:cNvSpPr txBox="1"/>
          <p:nvPr/>
        </p:nvSpPr>
        <p:spPr>
          <a:xfrm>
            <a:off x="12571842" y="4446619"/>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1" name="Google Shape;857;p25">
            <a:extLst>
              <a:ext uri="{FF2B5EF4-FFF2-40B4-BE49-F238E27FC236}">
                <a16:creationId xmlns:a16="http://schemas.microsoft.com/office/drawing/2014/main" id="{841CF304-86F0-4C8D-A240-66D50941BEBC}"/>
              </a:ext>
            </a:extLst>
          </p:cNvPr>
          <p:cNvSpPr/>
          <p:nvPr/>
        </p:nvSpPr>
        <p:spPr>
          <a:xfrm>
            <a:off x="9777617" y="3923419"/>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99" name="Google Shape;1299;gf5d93c4d0e_3_18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51</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5" name="Google Shape;992;p30">
            <a:extLst>
              <a:ext uri="{FF2B5EF4-FFF2-40B4-BE49-F238E27FC236}">
                <a16:creationId xmlns:a16="http://schemas.microsoft.com/office/drawing/2014/main" id="{635361F5-5091-442D-9227-4E8D18ACE5EA}"/>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7" name="Google Shape;1284;gf5d93c4d0e_3_186">
            <a:extLst>
              <a:ext uri="{FF2B5EF4-FFF2-40B4-BE49-F238E27FC236}">
                <a16:creationId xmlns:a16="http://schemas.microsoft.com/office/drawing/2014/main" id="{15BEDBC6-243B-49BB-B6AE-40B1043D3A16}"/>
              </a:ext>
            </a:extLst>
          </p:cNvPr>
          <p:cNvPicPr preferRelativeResize="0"/>
          <p:nvPr/>
        </p:nvPicPr>
        <p:blipFill>
          <a:blip r:embed="rId3">
            <a:alphaModFix/>
          </a:blip>
          <a:stretch>
            <a:fillRect/>
          </a:stretch>
        </p:blipFill>
        <p:spPr>
          <a:xfrm>
            <a:off x="155648" y="1260735"/>
            <a:ext cx="13543750" cy="8726959"/>
          </a:xfrm>
          <a:prstGeom prst="rect">
            <a:avLst/>
          </a:prstGeom>
          <a:noFill/>
          <a:ln>
            <a:noFill/>
          </a:ln>
        </p:spPr>
      </p:pic>
      <p:sp>
        <p:nvSpPr>
          <p:cNvPr id="28" name="Google Shape;1286;gf5d93c4d0e_3_186">
            <a:extLst>
              <a:ext uri="{FF2B5EF4-FFF2-40B4-BE49-F238E27FC236}">
                <a16:creationId xmlns:a16="http://schemas.microsoft.com/office/drawing/2014/main" id="{2D5AEC9B-106F-4DF3-8BD1-AE7205137B8E}"/>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전날 주가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주가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거래량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거래량</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전일대비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구가 등락률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err="1">
                <a:latin typeface="Noto Sans KR Medium" panose="020B0600000000000000" pitchFamily="34" charset="-127"/>
                <a:ea typeface="Noto Sans KR Medium" panose="020B0600000000000000" pitchFamily="34" charset="-127"/>
              </a:rPr>
              <a:t>예측값</a:t>
            </a:r>
            <a:endParaRPr lang="ko-KR" altLang="en-US" sz="1600" dirty="0">
              <a:latin typeface="Noto Sans KR Medium" panose="020B0600000000000000" pitchFamily="34" charset="-127"/>
              <a:ea typeface="Noto Sans KR Medium" panose="020B0600000000000000" pitchFamily="34" charset="-127"/>
            </a:endParaRP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앙상블 분석을 통한 주식 가격 상승</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하락 예측</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a:t>
            </a: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현재 주가 데이터 그래프</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2018/2019/2020/2021</a:t>
            </a:r>
            <a:r>
              <a:rPr lang="ko-KR" altLang="en-US" sz="1600" dirty="0">
                <a:latin typeface="Noto Sans KR Thin" panose="020B0200000000000000" pitchFamily="34" charset="-127"/>
                <a:ea typeface="Noto Sans KR Thin" panose="020B0200000000000000" pitchFamily="34" charset="-127"/>
              </a:rPr>
              <a:t>년 연도별 그래프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각 수집 언론사별 감성 분석을 통해 얻은 기사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 영상의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a:t>
            </a:r>
          </a:p>
        </p:txBody>
      </p:sp>
      <p:sp>
        <p:nvSpPr>
          <p:cNvPr id="29" name="Google Shape;1287;gf5d93c4d0e_3_186">
            <a:extLst>
              <a:ext uri="{FF2B5EF4-FFF2-40B4-BE49-F238E27FC236}">
                <a16:creationId xmlns:a16="http://schemas.microsoft.com/office/drawing/2014/main" id="{EAE9ACD4-B962-42E4-A713-A18CA41E1EF1}"/>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(p.52)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solidFill>
                <a:schemeClr val="dk1"/>
              </a:solidFill>
              <a:latin typeface="Noto Sans KR Medium" panose="020B0600000000000000" pitchFamily="34" charset="-127"/>
              <a:ea typeface="Noto Sans KR Medium" panose="020B0600000000000000" pitchFamily="34" charset="-127"/>
            </a:endParaRPr>
          </a:p>
        </p:txBody>
      </p:sp>
      <p:sp>
        <p:nvSpPr>
          <p:cNvPr id="30" name="Google Shape;1288;gf5d93c4d0e_3_186">
            <a:extLst>
              <a:ext uri="{FF2B5EF4-FFF2-40B4-BE49-F238E27FC236}">
                <a16:creationId xmlns:a16="http://schemas.microsoft.com/office/drawing/2014/main" id="{3DF9C128-5E71-498E-A9CA-BDE36C9C5130}"/>
              </a:ext>
            </a:extLst>
          </p:cNvPr>
          <p:cNvSpPr/>
          <p:nvPr/>
        </p:nvSpPr>
        <p:spPr>
          <a:xfrm>
            <a:off x="1827404" y="2357437"/>
            <a:ext cx="7530000" cy="1883319"/>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1290;gf5d93c4d0e_3_186">
            <a:extLst>
              <a:ext uri="{FF2B5EF4-FFF2-40B4-BE49-F238E27FC236}">
                <a16:creationId xmlns:a16="http://schemas.microsoft.com/office/drawing/2014/main" id="{A0854E49-11D3-48BA-9990-01506F95E5A2}"/>
              </a:ext>
            </a:extLst>
          </p:cNvPr>
          <p:cNvSpPr/>
          <p:nvPr/>
        </p:nvSpPr>
        <p:spPr>
          <a:xfrm>
            <a:off x="1827404" y="4427618"/>
            <a:ext cx="8794500" cy="525930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1291;gf5d93c4d0e_3_186">
            <a:extLst>
              <a:ext uri="{FF2B5EF4-FFF2-40B4-BE49-F238E27FC236}">
                <a16:creationId xmlns:a16="http://schemas.microsoft.com/office/drawing/2014/main" id="{18938C01-D50A-4F1E-A4EA-02B1AFB6F6E0}"/>
              </a:ext>
            </a:extLst>
          </p:cNvPr>
          <p:cNvSpPr/>
          <p:nvPr/>
        </p:nvSpPr>
        <p:spPr>
          <a:xfrm>
            <a:off x="10754249" y="4427618"/>
            <a:ext cx="2852400" cy="485925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292;gf5d93c4d0e_3_186">
            <a:extLst>
              <a:ext uri="{FF2B5EF4-FFF2-40B4-BE49-F238E27FC236}">
                <a16:creationId xmlns:a16="http://schemas.microsoft.com/office/drawing/2014/main" id="{9C94FC7A-4698-46C1-80D0-E0CC5009E660}"/>
              </a:ext>
            </a:extLst>
          </p:cNvPr>
          <p:cNvSpPr/>
          <p:nvPr/>
        </p:nvSpPr>
        <p:spPr>
          <a:xfrm>
            <a:off x="9455624" y="2576935"/>
            <a:ext cx="2852400" cy="166382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6" name="Google Shape;857;p25">
            <a:extLst>
              <a:ext uri="{FF2B5EF4-FFF2-40B4-BE49-F238E27FC236}">
                <a16:creationId xmlns:a16="http://schemas.microsoft.com/office/drawing/2014/main" id="{3D51844D-234C-4459-8E7D-ED4E62CE37E7}"/>
              </a:ext>
            </a:extLst>
          </p:cNvPr>
          <p:cNvSpPr/>
          <p:nvPr/>
        </p:nvSpPr>
        <p:spPr>
          <a:xfrm>
            <a:off x="2002040" y="168385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7" name="Google Shape;857;p25">
            <a:extLst>
              <a:ext uri="{FF2B5EF4-FFF2-40B4-BE49-F238E27FC236}">
                <a16:creationId xmlns:a16="http://schemas.microsoft.com/office/drawing/2014/main" id="{B401D7FE-774F-4EA1-99C7-7829638AA2DE}"/>
              </a:ext>
            </a:extLst>
          </p:cNvPr>
          <p:cNvSpPr/>
          <p:nvPr/>
        </p:nvSpPr>
        <p:spPr>
          <a:xfrm>
            <a:off x="12479311" y="2574622"/>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8" name="Google Shape;857;p25">
            <a:extLst>
              <a:ext uri="{FF2B5EF4-FFF2-40B4-BE49-F238E27FC236}">
                <a16:creationId xmlns:a16="http://schemas.microsoft.com/office/drawing/2014/main" id="{A577D4B5-4A87-4C0C-889A-EF8C6CD0115C}"/>
              </a:ext>
            </a:extLst>
          </p:cNvPr>
          <p:cNvSpPr/>
          <p:nvPr/>
        </p:nvSpPr>
        <p:spPr>
          <a:xfrm>
            <a:off x="9811386"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9" name="Google Shape;857;p25">
            <a:extLst>
              <a:ext uri="{FF2B5EF4-FFF2-40B4-BE49-F238E27FC236}">
                <a16:creationId xmlns:a16="http://schemas.microsoft.com/office/drawing/2014/main" id="{58F6A2C9-5ABB-427B-B840-866B437CB8AB}"/>
              </a:ext>
            </a:extLst>
          </p:cNvPr>
          <p:cNvSpPr/>
          <p:nvPr/>
        </p:nvSpPr>
        <p:spPr>
          <a:xfrm>
            <a:off x="12854961"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13" name="Google Shape;1313;gf5d93c4d0e_3_20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52</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13" name="Google Shape;1305;gf5d93c4d0e_3_206">
            <a:extLst>
              <a:ext uri="{FF2B5EF4-FFF2-40B4-BE49-F238E27FC236}">
                <a16:creationId xmlns:a16="http://schemas.microsoft.com/office/drawing/2014/main" id="{2A9D94E5-2DC1-4EF2-960E-D4EB15EB3E2B}"/>
              </a:ext>
            </a:extLst>
          </p:cNvPr>
          <p:cNvPicPr preferRelativeResize="0"/>
          <p:nvPr/>
        </p:nvPicPr>
        <p:blipFill>
          <a:blip r:embed="rId3">
            <a:alphaModFix/>
          </a:blip>
          <a:stretch>
            <a:fillRect/>
          </a:stretch>
        </p:blipFill>
        <p:spPr>
          <a:xfrm>
            <a:off x="155648" y="1260733"/>
            <a:ext cx="13543747" cy="8726957"/>
          </a:xfrm>
          <a:prstGeom prst="rect">
            <a:avLst/>
          </a:prstGeom>
          <a:noFill/>
          <a:ln>
            <a:noFill/>
          </a:ln>
        </p:spPr>
      </p:pic>
      <p:sp>
        <p:nvSpPr>
          <p:cNvPr id="14" name="Google Shape;1306;gf5d93c4d0e_3_206">
            <a:extLst>
              <a:ext uri="{FF2B5EF4-FFF2-40B4-BE49-F238E27FC236}">
                <a16:creationId xmlns:a16="http://schemas.microsoft.com/office/drawing/2014/main" id="{26EEEB7A-8891-4036-B7BB-18CFC9FB200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주가</a:t>
            </a:r>
          </a:p>
          <a:p>
            <a:pPr marL="133474" lvl="0" algn="just" rtl="0">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algn="just" rtl="0">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 주가 그래프 화면</a:t>
            </a:r>
          </a:p>
        </p:txBody>
      </p:sp>
      <p:sp>
        <p:nvSpPr>
          <p:cNvPr id="15" name="Google Shape;1307;gf5d93c4d0e_3_206">
            <a:extLst>
              <a:ext uri="{FF2B5EF4-FFF2-40B4-BE49-F238E27FC236}">
                <a16:creationId xmlns:a16="http://schemas.microsoft.com/office/drawing/2014/main" id="{261E80C2-8F29-4390-9BF4-5058D7D82D86}"/>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(p.53)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latin typeface="Noto Sans KR Medium" panose="020B0600000000000000" pitchFamily="34" charset="-127"/>
              <a:ea typeface="Noto Sans KR Medium" panose="020B0600000000000000" pitchFamily="34" charset="-127"/>
            </a:endParaRPr>
          </a:p>
        </p:txBody>
      </p:sp>
      <p:sp>
        <p:nvSpPr>
          <p:cNvPr id="16" name="Google Shape;1308;gf5d93c4d0e_3_206">
            <a:extLst>
              <a:ext uri="{FF2B5EF4-FFF2-40B4-BE49-F238E27FC236}">
                <a16:creationId xmlns:a16="http://schemas.microsoft.com/office/drawing/2014/main" id="{360024DA-C5D4-4642-A0B2-7538D794ECDD}"/>
              </a:ext>
            </a:extLst>
          </p:cNvPr>
          <p:cNvSpPr/>
          <p:nvPr/>
        </p:nvSpPr>
        <p:spPr>
          <a:xfrm>
            <a:off x="1911318" y="4452135"/>
            <a:ext cx="8710585" cy="522050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7" name="Google Shape;1309;gf5d93c4d0e_3_206">
            <a:extLst>
              <a:ext uri="{FF2B5EF4-FFF2-40B4-BE49-F238E27FC236}">
                <a16:creationId xmlns:a16="http://schemas.microsoft.com/office/drawing/2014/main" id="{53532509-207B-452A-B34F-C6B150F57BEF}"/>
              </a:ext>
            </a:extLst>
          </p:cNvPr>
          <p:cNvSpPr txBox="1"/>
          <p:nvPr/>
        </p:nvSpPr>
        <p:spPr>
          <a:xfrm>
            <a:off x="7847873" y="4641158"/>
            <a:ext cx="4529700" cy="707129"/>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2100" b="1" dirty="0">
                <a:solidFill>
                  <a:srgbClr val="C0504D"/>
                </a:solidFill>
                <a:latin typeface="Noto Sans KR Medium" panose="020B0600000000000000" pitchFamily="34" charset="-127"/>
                <a:ea typeface="Noto Sans KR Medium" panose="020B0600000000000000" pitchFamily="34" charset="-127"/>
              </a:rPr>
              <a:t> </a:t>
            </a:r>
            <a:r>
              <a:rPr lang="ko-KR" altLang="en-US" sz="2100" b="1" dirty="0">
                <a:solidFill>
                  <a:srgbClr val="C0504D"/>
                </a:solidFill>
                <a:latin typeface="Noto Sans KR Medium" panose="020B0600000000000000" pitchFamily="34" charset="-127"/>
                <a:ea typeface="Noto Sans KR Medium" panose="020B0600000000000000" pitchFamily="34" charset="-127"/>
              </a:rPr>
              <a:t>주</a:t>
            </a:r>
            <a:r>
              <a:rPr lang="en-US" sz="2100" b="1" dirty="0">
                <a:solidFill>
                  <a:srgbClr val="C0504D"/>
                </a:solidFill>
                <a:latin typeface="Noto Sans KR Medium" panose="020B0600000000000000" pitchFamily="34" charset="-127"/>
                <a:ea typeface="Noto Sans KR Medium" panose="020B0600000000000000" pitchFamily="34" charset="-127"/>
              </a:rPr>
              <a:t>가-2018 </a:t>
            </a:r>
            <a:r>
              <a:rPr lang="en-US" sz="2100" b="1" dirty="0" err="1">
                <a:solidFill>
                  <a:srgbClr val="C0504D"/>
                </a:solidFill>
                <a:latin typeface="Noto Sans KR Medium" panose="020B0600000000000000" pitchFamily="34" charset="-127"/>
                <a:ea typeface="Noto Sans KR Medium" panose="020B0600000000000000" pitchFamily="34" charset="-127"/>
              </a:rPr>
              <a:t>클릭</a:t>
            </a:r>
            <a:r>
              <a:rPr lang="en-US" sz="2100" b="1" dirty="0">
                <a:solidFill>
                  <a:srgbClr val="C0504D"/>
                </a:solidFill>
                <a:latin typeface="Noto Sans KR Medium" panose="020B0600000000000000" pitchFamily="34" charset="-127"/>
                <a:ea typeface="Noto Sans KR Medium" panose="020B0600000000000000" pitchFamily="34" charset="-127"/>
              </a:rPr>
              <a:t> </a:t>
            </a:r>
            <a:r>
              <a:rPr lang="en-US" sz="2100" b="1" dirty="0" err="1">
                <a:solidFill>
                  <a:srgbClr val="C0504D"/>
                </a:solidFill>
                <a:latin typeface="Noto Sans KR Medium" panose="020B0600000000000000" pitchFamily="34" charset="-127"/>
                <a:ea typeface="Noto Sans KR Medium" panose="020B0600000000000000" pitchFamily="34" charset="-127"/>
              </a:rPr>
              <a:t>화면</a:t>
            </a:r>
            <a:endParaRPr sz="42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992;p30">
            <a:extLst>
              <a:ext uri="{FF2B5EF4-FFF2-40B4-BE49-F238E27FC236}">
                <a16:creationId xmlns:a16="http://schemas.microsoft.com/office/drawing/2014/main" id="{90AFCA3A-BE0E-402E-8FA1-E9D03DDA6C7B}"/>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857;p25">
            <a:extLst>
              <a:ext uri="{FF2B5EF4-FFF2-40B4-BE49-F238E27FC236}">
                <a16:creationId xmlns:a16="http://schemas.microsoft.com/office/drawing/2014/main" id="{B4339F7C-54DE-482E-8B1B-9898CA0D6D1F}"/>
              </a:ext>
            </a:extLst>
          </p:cNvPr>
          <p:cNvSpPr/>
          <p:nvPr/>
        </p:nvSpPr>
        <p:spPr>
          <a:xfrm>
            <a:off x="7515846" y="4641158"/>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39" name="Google Shape;1339;gf5d93c4d0e_3_2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53</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4" name="Google Shape;992;p30">
            <a:extLst>
              <a:ext uri="{FF2B5EF4-FFF2-40B4-BE49-F238E27FC236}">
                <a16:creationId xmlns:a16="http://schemas.microsoft.com/office/drawing/2014/main" id="{8856627D-B35F-499B-81CC-3063180AFFE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6" name="Google Shape;1319;gf5d93c4d0e_3_220">
            <a:extLst>
              <a:ext uri="{FF2B5EF4-FFF2-40B4-BE49-F238E27FC236}">
                <a16:creationId xmlns:a16="http://schemas.microsoft.com/office/drawing/2014/main" id="{D4F39FF7-59E8-42A6-A19B-60E9B45DF506}"/>
              </a:ext>
            </a:extLst>
          </p:cNvPr>
          <p:cNvPicPr preferRelativeResize="0"/>
          <p:nvPr/>
        </p:nvPicPr>
        <p:blipFill>
          <a:blip r:embed="rId3">
            <a:alphaModFix/>
          </a:blip>
          <a:stretch>
            <a:fillRect/>
          </a:stretch>
        </p:blipFill>
        <p:spPr>
          <a:xfrm>
            <a:off x="155648" y="1260735"/>
            <a:ext cx="13543749" cy="8726959"/>
          </a:xfrm>
          <a:prstGeom prst="rect">
            <a:avLst/>
          </a:prstGeom>
          <a:noFill/>
          <a:ln>
            <a:noFill/>
          </a:ln>
        </p:spPr>
      </p:pic>
      <p:sp>
        <p:nvSpPr>
          <p:cNvPr id="27" name="Google Shape;1321;gf5d93c4d0e_3_220">
            <a:extLst>
              <a:ext uri="{FF2B5EF4-FFF2-40B4-BE49-F238E27FC236}">
                <a16:creationId xmlns:a16="http://schemas.microsoft.com/office/drawing/2014/main" id="{B1E62FEA-700E-43D6-8D00-E7C6100DA65F}"/>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6. </a:t>
            </a:r>
            <a:r>
              <a:rPr lang="ko-KR" altLang="en-US" sz="1600" dirty="0">
                <a:latin typeface="Noto Sans KR Medium" panose="020B0600000000000000" pitchFamily="34" charset="-127"/>
                <a:ea typeface="Noto Sans KR Medium" panose="020B0600000000000000" pitchFamily="34" charset="-127"/>
              </a:rPr>
              <a:t>언론사별 이슈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매일경제</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아시아경제 각각 당일 기사 중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 단어의 비율이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말풍선</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색을 통해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기사 표현</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파랑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긍정</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회색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보합</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빨강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부정</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7.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사용자가 기사의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중립</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사용자가 기사를 읽고 해당 내용이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부정인지를 직접 판단하여 투표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8.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순으로 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9.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 그래프</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t>
            </a:r>
            <a:r>
              <a:rPr lang="ko-KR" altLang="en-US" sz="1600" dirty="0">
                <a:solidFill>
                  <a:schemeClr val="dk1"/>
                </a:solidFill>
                <a:latin typeface="Noto Sans KR Thin" panose="020B0200000000000000" pitchFamily="34" charset="-127"/>
                <a:ea typeface="Noto Sans KR Thin" panose="020B0200000000000000" pitchFamily="34" charset="-127"/>
              </a:rPr>
              <a:t>노란색 선</a:t>
            </a:r>
            <a:r>
              <a:rPr lang="en-US" altLang="ko-KR" sz="1600" dirty="0">
                <a:solidFill>
                  <a:schemeClr val="dk1"/>
                </a:solidFill>
                <a:latin typeface="Noto Sans KR Thin" panose="020B0200000000000000" pitchFamily="34" charset="-127"/>
                <a:ea typeface="Noto Sans KR Thin" panose="020B0200000000000000" pitchFamily="34" charset="-127"/>
              </a:rPr>
              <a:t>) </a:t>
            </a:r>
            <a:r>
              <a:rPr lang="ko-KR" altLang="en-US" sz="1600" dirty="0">
                <a:solidFill>
                  <a:schemeClr val="dk1"/>
                </a:solidFill>
                <a:latin typeface="Noto Sans KR Thin" panose="020B0200000000000000" pitchFamily="34" charset="-127"/>
                <a:ea typeface="Noto Sans KR Thin" panose="020B0200000000000000" pitchFamily="34" charset="-127"/>
              </a:rPr>
              <a:t>선으로 현재 가격과 </a:t>
            </a:r>
            <a:br>
              <a:rPr lang="en-US" altLang="ko-KR" sz="1600" dirty="0">
                <a:solidFill>
                  <a:schemeClr val="dk1"/>
                </a:solidFill>
                <a:latin typeface="Noto Sans KR Thin" panose="020B0200000000000000" pitchFamily="34" charset="-127"/>
                <a:ea typeface="Noto Sans KR Thin" panose="020B0200000000000000" pitchFamily="34" charset="-127"/>
              </a:rPr>
            </a:br>
            <a:r>
              <a:rPr lang="ko-KR" altLang="en-US" sz="1600" dirty="0">
                <a:solidFill>
                  <a:schemeClr val="dk1"/>
                </a:solidFill>
                <a:latin typeface="Noto Sans KR Thin" panose="020B0200000000000000" pitchFamily="34" charset="-127"/>
                <a:ea typeface="Noto Sans KR Thin" panose="020B0200000000000000" pitchFamily="34" charset="-127"/>
              </a:rPr>
              <a:t>예측 결과의 차이를 보여줌</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10. </a:t>
            </a:r>
            <a:r>
              <a:rPr lang="ko-KR" altLang="en-US" sz="1600" dirty="0">
                <a:solidFill>
                  <a:schemeClr val="dk1"/>
                </a:solidFill>
                <a:latin typeface="Noto Sans KR Medium" panose="020B0600000000000000" pitchFamily="34" charset="-127"/>
                <a:ea typeface="Noto Sans KR Medium" panose="020B0600000000000000" pitchFamily="34" charset="-127"/>
              </a:rPr>
              <a:t>종목별 워드 클라우드 </a:t>
            </a:r>
            <a:r>
              <a:rPr lang="ko-KR" altLang="en-US" sz="1600" dirty="0">
                <a:latin typeface="Noto Sans KR Medium" panose="020B0600000000000000" pitchFamily="34" charset="-127"/>
                <a:ea typeface="Noto Sans KR Medium" panose="020B0600000000000000" pitchFamily="34" charset="-127"/>
              </a:rPr>
              <a:t>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관련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키워드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표출</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마우스 오버레이 시 키워드 개수 및 비율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11.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종목 페이지 </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상단 번으로 이동</a:t>
            </a:r>
            <a:endParaRPr lang="ko-KR" altLang="en-US" sz="1600" u="sng" dirty="0">
              <a:latin typeface="Noto Sans KR Medium" panose="020B0600000000000000" pitchFamily="34" charset="-127"/>
              <a:ea typeface="Noto Sans KR Medium" panose="020B0600000000000000" pitchFamily="34" charset="-127"/>
            </a:endParaRPr>
          </a:p>
        </p:txBody>
      </p:sp>
      <p:sp>
        <p:nvSpPr>
          <p:cNvPr id="28" name="Google Shape;1322;gf5d93c4d0e_3_220">
            <a:extLst>
              <a:ext uri="{FF2B5EF4-FFF2-40B4-BE49-F238E27FC236}">
                <a16:creationId xmlns:a16="http://schemas.microsoft.com/office/drawing/2014/main" id="{6D7467FA-B605-4FBB-8263-C249C3704D84}"/>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29" name="Google Shape;1323;gf5d93c4d0e_3_220">
            <a:extLst>
              <a:ext uri="{FF2B5EF4-FFF2-40B4-BE49-F238E27FC236}">
                <a16:creationId xmlns:a16="http://schemas.microsoft.com/office/drawing/2014/main" id="{9B49CF8B-502B-404E-8AA5-C2A65D85F383}"/>
              </a:ext>
            </a:extLst>
          </p:cNvPr>
          <p:cNvSpPr/>
          <p:nvPr/>
        </p:nvSpPr>
        <p:spPr>
          <a:xfrm>
            <a:off x="1920938" y="1428456"/>
            <a:ext cx="8626798" cy="291891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0" name="Google Shape;1324;gf5d93c4d0e_3_220">
            <a:extLst>
              <a:ext uri="{FF2B5EF4-FFF2-40B4-BE49-F238E27FC236}">
                <a16:creationId xmlns:a16="http://schemas.microsoft.com/office/drawing/2014/main" id="{D940BCD5-3B5F-42BB-BDC5-0D647D0CF5AB}"/>
              </a:ext>
            </a:extLst>
          </p:cNvPr>
          <p:cNvSpPr/>
          <p:nvPr/>
        </p:nvSpPr>
        <p:spPr>
          <a:xfrm>
            <a:off x="1920782" y="4643564"/>
            <a:ext cx="8626954" cy="2485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sz="2900">
              <a:latin typeface="Noto Sans KR Medium" panose="020B0600000000000000" pitchFamily="34" charset="-127"/>
              <a:ea typeface="Noto Sans KR Medium" panose="020B0600000000000000" pitchFamily="34" charset="-127"/>
            </a:endParaRPr>
          </a:p>
        </p:txBody>
      </p:sp>
      <p:sp>
        <p:nvSpPr>
          <p:cNvPr id="31" name="Google Shape;1325;gf5d93c4d0e_3_220">
            <a:extLst>
              <a:ext uri="{FF2B5EF4-FFF2-40B4-BE49-F238E27FC236}">
                <a16:creationId xmlns:a16="http://schemas.microsoft.com/office/drawing/2014/main" id="{67A5FB9C-516B-43C1-A18E-85A67C8383FF}"/>
              </a:ext>
            </a:extLst>
          </p:cNvPr>
          <p:cNvSpPr/>
          <p:nvPr/>
        </p:nvSpPr>
        <p:spPr>
          <a:xfrm>
            <a:off x="1920780" y="7340433"/>
            <a:ext cx="8626955" cy="2518352"/>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328;gf5d93c4d0e_3_220">
            <a:extLst>
              <a:ext uri="{FF2B5EF4-FFF2-40B4-BE49-F238E27FC236}">
                <a16:creationId xmlns:a16="http://schemas.microsoft.com/office/drawing/2014/main" id="{A7E5DB55-5D75-44CC-94DF-E376B8121971}"/>
              </a:ext>
            </a:extLst>
          </p:cNvPr>
          <p:cNvSpPr/>
          <p:nvPr/>
        </p:nvSpPr>
        <p:spPr>
          <a:xfrm>
            <a:off x="2093748" y="3500436"/>
            <a:ext cx="5206337" cy="457167"/>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Google Shape;1331;gf5d93c4d0e_3_220">
            <a:extLst>
              <a:ext uri="{FF2B5EF4-FFF2-40B4-BE49-F238E27FC236}">
                <a16:creationId xmlns:a16="http://schemas.microsoft.com/office/drawing/2014/main" id="{8854F20E-7CA8-4281-B9E0-1B8F91D574FD}"/>
              </a:ext>
            </a:extLst>
          </p:cNvPr>
          <p:cNvSpPr/>
          <p:nvPr/>
        </p:nvSpPr>
        <p:spPr>
          <a:xfrm>
            <a:off x="10763555" y="1428457"/>
            <a:ext cx="2795283" cy="267205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40" name="Google Shape;1334;gf5d93c4d0e_3_220">
            <a:extLst>
              <a:ext uri="{FF2B5EF4-FFF2-40B4-BE49-F238E27FC236}">
                <a16:creationId xmlns:a16="http://schemas.microsoft.com/office/drawing/2014/main" id="{CF288A1F-E900-463D-9E26-08BC0FF4D39D}"/>
              </a:ext>
            </a:extLst>
          </p:cNvPr>
          <p:cNvPicPr preferRelativeResize="0"/>
          <p:nvPr/>
        </p:nvPicPr>
        <p:blipFill>
          <a:blip r:embed="rId4">
            <a:alphaModFix/>
          </a:blip>
          <a:stretch>
            <a:fillRect/>
          </a:stretch>
        </p:blipFill>
        <p:spPr>
          <a:xfrm rot="10800000">
            <a:off x="2079460" y="7738495"/>
            <a:ext cx="1075772" cy="187635"/>
          </a:xfrm>
          <a:prstGeom prst="rect">
            <a:avLst/>
          </a:prstGeom>
          <a:noFill/>
          <a:ln>
            <a:noFill/>
          </a:ln>
        </p:spPr>
      </p:pic>
      <p:sp>
        <p:nvSpPr>
          <p:cNvPr id="20" name="Google Shape;857;p25">
            <a:extLst>
              <a:ext uri="{FF2B5EF4-FFF2-40B4-BE49-F238E27FC236}">
                <a16:creationId xmlns:a16="http://schemas.microsoft.com/office/drawing/2014/main" id="{EBC576FF-BB4D-43B6-8C9F-B1C21B3BE011}"/>
              </a:ext>
            </a:extLst>
          </p:cNvPr>
          <p:cNvSpPr/>
          <p:nvPr/>
        </p:nvSpPr>
        <p:spPr>
          <a:xfrm>
            <a:off x="9825634"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6</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933820E1-9F91-49BA-9210-2B8DDE14C585}"/>
              </a:ext>
            </a:extLst>
          </p:cNvPr>
          <p:cNvSpPr/>
          <p:nvPr/>
        </p:nvSpPr>
        <p:spPr>
          <a:xfrm>
            <a:off x="7472895" y="345082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7</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145AA35F-CB36-4B61-BC73-4085C22068BE}"/>
              </a:ext>
            </a:extLst>
          </p:cNvPr>
          <p:cNvSpPr/>
          <p:nvPr/>
        </p:nvSpPr>
        <p:spPr>
          <a:xfrm>
            <a:off x="12912823"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8</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3" name="Google Shape;857;p25">
            <a:extLst>
              <a:ext uri="{FF2B5EF4-FFF2-40B4-BE49-F238E27FC236}">
                <a16:creationId xmlns:a16="http://schemas.microsoft.com/office/drawing/2014/main" id="{744A5369-0CA5-4075-9C70-BAA94E9E79AE}"/>
              </a:ext>
            </a:extLst>
          </p:cNvPr>
          <p:cNvSpPr/>
          <p:nvPr/>
        </p:nvSpPr>
        <p:spPr>
          <a:xfrm>
            <a:off x="9825634" y="4798536"/>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9</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5" name="Google Shape;857;p25">
            <a:extLst>
              <a:ext uri="{FF2B5EF4-FFF2-40B4-BE49-F238E27FC236}">
                <a16:creationId xmlns:a16="http://schemas.microsoft.com/office/drawing/2014/main" id="{CAD85D1D-05E3-4E00-953A-12766D7C011D}"/>
              </a:ext>
            </a:extLst>
          </p:cNvPr>
          <p:cNvSpPr/>
          <p:nvPr/>
        </p:nvSpPr>
        <p:spPr>
          <a:xfrm>
            <a:off x="9825634" y="754467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2" name="Google Shape;857;p25">
            <a:extLst>
              <a:ext uri="{FF2B5EF4-FFF2-40B4-BE49-F238E27FC236}">
                <a16:creationId xmlns:a16="http://schemas.microsoft.com/office/drawing/2014/main" id="{D47DE640-09DF-404C-A407-DC381D3AE8B5}"/>
              </a:ext>
            </a:extLst>
          </p:cNvPr>
          <p:cNvSpPr/>
          <p:nvPr/>
        </p:nvSpPr>
        <p:spPr>
          <a:xfrm>
            <a:off x="9716275" y="7556644"/>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10</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4" name="Google Shape;857;p25">
            <a:extLst>
              <a:ext uri="{FF2B5EF4-FFF2-40B4-BE49-F238E27FC236}">
                <a16:creationId xmlns:a16="http://schemas.microsoft.com/office/drawing/2014/main" id="{0D60EADE-CE9E-4C37-9B92-B14928C4D5E9}"/>
              </a:ext>
            </a:extLst>
          </p:cNvPr>
          <p:cNvSpPr/>
          <p:nvPr/>
        </p:nvSpPr>
        <p:spPr>
          <a:xfrm>
            <a:off x="12650623" y="938305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3" name="Google Shape;857;p25">
            <a:extLst>
              <a:ext uri="{FF2B5EF4-FFF2-40B4-BE49-F238E27FC236}">
                <a16:creationId xmlns:a16="http://schemas.microsoft.com/office/drawing/2014/main" id="{79EB34C9-C768-4540-B3AD-85D8A9FF5FE7}"/>
              </a:ext>
            </a:extLst>
          </p:cNvPr>
          <p:cNvSpPr/>
          <p:nvPr/>
        </p:nvSpPr>
        <p:spPr>
          <a:xfrm>
            <a:off x="12543928" y="939415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54" name="Google Shape;1354;gf5d93c4d0e_3_2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54</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3" name="Google Shape;992;p30">
            <a:extLst>
              <a:ext uri="{FF2B5EF4-FFF2-40B4-BE49-F238E27FC236}">
                <a16:creationId xmlns:a16="http://schemas.microsoft.com/office/drawing/2014/main" id="{A27D5CA0-CDB8-46B2-85D3-04DE3D73B9C1}"/>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345;gf5d93c4d0e_3_245">
            <a:extLst>
              <a:ext uri="{FF2B5EF4-FFF2-40B4-BE49-F238E27FC236}">
                <a16:creationId xmlns:a16="http://schemas.microsoft.com/office/drawing/2014/main" id="{8A046AC1-A96D-4619-BCC6-39395B2AC6E2}"/>
              </a:ext>
            </a:extLst>
          </p:cNvPr>
          <p:cNvPicPr preferRelativeResize="0"/>
          <p:nvPr/>
        </p:nvPicPr>
        <p:blipFill>
          <a:blip r:embed="rId3">
            <a:alphaModFix/>
          </a:blip>
          <a:stretch>
            <a:fillRect/>
          </a:stretch>
        </p:blipFill>
        <p:spPr>
          <a:xfrm>
            <a:off x="155648" y="1260733"/>
            <a:ext cx="13543743" cy="8726958"/>
          </a:xfrm>
          <a:prstGeom prst="rect">
            <a:avLst/>
          </a:prstGeom>
          <a:noFill/>
          <a:ln>
            <a:noFill/>
          </a:ln>
        </p:spPr>
      </p:pic>
      <p:sp>
        <p:nvSpPr>
          <p:cNvPr id="16" name="Google Shape;1347;gf5d93c4d0e_3_245">
            <a:extLst>
              <a:ext uri="{FF2B5EF4-FFF2-40B4-BE49-F238E27FC236}">
                <a16:creationId xmlns:a16="http://schemas.microsoft.com/office/drawing/2014/main" id="{5D6536CA-36E9-4E9B-8BC5-A16BBF23DC6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273050" lvl="0" algn="just" rtl="0">
              <a:spcBef>
                <a:spcPts val="0"/>
              </a:spcBef>
              <a:spcAft>
                <a:spcPts val="0"/>
              </a:spcAft>
              <a:buSzPts val="1700"/>
            </a:pPr>
            <a:r>
              <a:rPr lang="en-US" altLang="ko-KR" sz="1800" dirty="0">
                <a:latin typeface="Noto Sans KR Medium" panose="020B0600000000000000" pitchFamily="34" charset="-127"/>
                <a:ea typeface="Noto Sans KR Medium" panose="020B0600000000000000" pitchFamily="34" charset="-127"/>
              </a:rPr>
              <a:t>12. </a:t>
            </a:r>
            <a:r>
              <a:rPr lang="ko-KR" altLang="en-US" sz="1800" dirty="0">
                <a:latin typeface="Noto Sans KR Medium" panose="020B0600000000000000" pitchFamily="34" charset="-127"/>
                <a:ea typeface="Noto Sans KR Medium" panose="020B0600000000000000" pitchFamily="34" charset="-127"/>
              </a:rPr>
              <a:t>아시아경제</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중립</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버튼 클릭 화면</a:t>
            </a:r>
          </a:p>
        </p:txBody>
      </p:sp>
      <p:sp>
        <p:nvSpPr>
          <p:cNvPr id="17" name="Google Shape;1348;gf5d93c4d0e_3_245">
            <a:extLst>
              <a:ext uri="{FF2B5EF4-FFF2-40B4-BE49-F238E27FC236}">
                <a16:creationId xmlns:a16="http://schemas.microsoft.com/office/drawing/2014/main" id="{0C40677A-A333-4F3A-BE2C-E48114429ED5}"/>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349;gf5d93c4d0e_3_245">
            <a:extLst>
              <a:ext uri="{FF2B5EF4-FFF2-40B4-BE49-F238E27FC236}">
                <a16:creationId xmlns:a16="http://schemas.microsoft.com/office/drawing/2014/main" id="{AC470F74-401E-4C38-AF7D-23DDE6B953C5}"/>
              </a:ext>
            </a:extLst>
          </p:cNvPr>
          <p:cNvSpPr/>
          <p:nvPr/>
        </p:nvSpPr>
        <p:spPr>
          <a:xfrm>
            <a:off x="2114550" y="3614736"/>
            <a:ext cx="5243514" cy="43066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0" name="Google Shape;857;p25">
            <a:extLst>
              <a:ext uri="{FF2B5EF4-FFF2-40B4-BE49-F238E27FC236}">
                <a16:creationId xmlns:a16="http://schemas.microsoft.com/office/drawing/2014/main" id="{98E9F27D-B341-49FF-81CA-74C067ED0505}"/>
              </a:ext>
            </a:extLst>
          </p:cNvPr>
          <p:cNvSpPr/>
          <p:nvPr/>
        </p:nvSpPr>
        <p:spPr>
          <a:xfrm>
            <a:off x="2057647" y="413580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1" name="Google Shape;857;p25">
            <a:extLst>
              <a:ext uri="{FF2B5EF4-FFF2-40B4-BE49-F238E27FC236}">
                <a16:creationId xmlns:a16="http://schemas.microsoft.com/office/drawing/2014/main" id="{11ADAE49-8D7C-42FF-87AD-0C406B397537}"/>
              </a:ext>
            </a:extLst>
          </p:cNvPr>
          <p:cNvSpPr/>
          <p:nvPr/>
        </p:nvSpPr>
        <p:spPr>
          <a:xfrm>
            <a:off x="1950952" y="414690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59F136AF-6812-448A-BA20-E8F14F18977E}"/>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573F8D87-47C7-4183-BC81-A25A5D4446C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66410939-494B-4B29-9818-2471CA2281DF}"/>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8" name="Google Shape;207;p4">
            <a:extLst>
              <a:ext uri="{FF2B5EF4-FFF2-40B4-BE49-F238E27FC236}">
                <a16:creationId xmlns:a16="http://schemas.microsoft.com/office/drawing/2014/main" id="{A826285A-86F4-4DA9-8C2D-B5F2479ABD89}"/>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9" name="Google Shape;208;p4">
            <a:extLst>
              <a:ext uri="{FF2B5EF4-FFF2-40B4-BE49-F238E27FC236}">
                <a16:creationId xmlns:a16="http://schemas.microsoft.com/office/drawing/2014/main" id="{E872993B-A23A-4618-9EB4-7C795713EFE7}"/>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발전방향 및 </a:t>
            </a:r>
            <a:r>
              <a:rPr lang="ko-KR" alt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214;p4">
            <a:extLst>
              <a:ext uri="{FF2B5EF4-FFF2-40B4-BE49-F238E27FC236}">
                <a16:creationId xmlns:a16="http://schemas.microsoft.com/office/drawing/2014/main" id="{ABF03EC3-74FE-4561-B09F-98F76BCF17D0}"/>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215;p4">
            <a:extLst>
              <a:ext uri="{FF2B5EF4-FFF2-40B4-BE49-F238E27FC236}">
                <a16:creationId xmlns:a16="http://schemas.microsoft.com/office/drawing/2014/main" id="{934056E1-828B-41A9-9BDF-151090F26D8D}"/>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TextBox 31">
            <a:extLst>
              <a:ext uri="{FF2B5EF4-FFF2-40B4-BE49-F238E27FC236}">
                <a16:creationId xmlns:a16="http://schemas.microsoft.com/office/drawing/2014/main" id="{AD10E4CB-0F20-4852-A24B-769F32B08E79}"/>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4</a:t>
            </a:r>
          </a:p>
        </p:txBody>
      </p:sp>
      <p:sp>
        <p:nvSpPr>
          <p:cNvPr id="33" name="TextBox 32">
            <a:extLst>
              <a:ext uri="{FF2B5EF4-FFF2-40B4-BE49-F238E27FC236}">
                <a16:creationId xmlns:a16="http://schemas.microsoft.com/office/drawing/2014/main" id="{5BACEEA2-A1BA-4DCC-8F4B-0B32088F826F}"/>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한계점 및 발전방향</a:t>
            </a:r>
          </a:p>
        </p:txBody>
      </p:sp>
      <p:sp>
        <p:nvSpPr>
          <p:cNvPr id="34" name="TextBox 33">
            <a:extLst>
              <a:ext uri="{FF2B5EF4-FFF2-40B4-BE49-F238E27FC236}">
                <a16:creationId xmlns:a16="http://schemas.microsoft.com/office/drawing/2014/main" id="{1A643FA9-AB72-4912-A686-4E83B2EBF80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42" name="Google Shape;977;p30">
            <a:extLst>
              <a:ext uri="{FF2B5EF4-FFF2-40B4-BE49-F238E27FC236}">
                <a16:creationId xmlns:a16="http://schemas.microsoft.com/office/drawing/2014/main" id="{5C6FF006-31B1-42F2-AAF3-07C817F1F491}"/>
              </a:ext>
            </a:extLst>
          </p:cNvPr>
          <p:cNvSpPr/>
          <p:nvPr/>
        </p:nvSpPr>
        <p:spPr>
          <a:xfrm>
            <a:off x="2454215" y="1796774"/>
            <a:ext cx="14398512" cy="2532426"/>
          </a:xfrm>
          <a:prstGeom prst="rect">
            <a:avLst/>
          </a:prstGeom>
          <a:solidFill>
            <a:srgbClr val="DEE6E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1387" name="Google Shape;1387;gf5d93c4d0e_3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88" name="Google Shape;1388;gf5d93c4d0e_3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389" name="Google Shape;1389;gf5d93c4d0e_3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0" name="Google Shape;948;p28">
            <a:extLst>
              <a:ext uri="{FF2B5EF4-FFF2-40B4-BE49-F238E27FC236}">
                <a16:creationId xmlns:a16="http://schemas.microsoft.com/office/drawing/2014/main" id="{FD00832A-5621-4E4E-AA69-4987E9659C10}"/>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한계점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992;p30">
            <a:extLst>
              <a:ext uri="{FF2B5EF4-FFF2-40B4-BE49-F238E27FC236}">
                <a16:creationId xmlns:a16="http://schemas.microsoft.com/office/drawing/2014/main" id="{F9EC57A4-AA1D-4624-A517-3D6B7A2E2BC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4</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 name="Google Shape;948;p28">
            <a:extLst>
              <a:ext uri="{FF2B5EF4-FFF2-40B4-BE49-F238E27FC236}">
                <a16:creationId xmlns:a16="http://schemas.microsoft.com/office/drawing/2014/main" id="{BD959CE1-FA2B-4638-85E8-60A88572B3C7}"/>
              </a:ext>
            </a:extLst>
          </p:cNvPr>
          <p:cNvSpPr txBox="1"/>
          <p:nvPr/>
        </p:nvSpPr>
        <p:spPr>
          <a:xfrm>
            <a:off x="1263549" y="4756634"/>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발전방향</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5" name="Google Shape;977;p30">
            <a:extLst>
              <a:ext uri="{FF2B5EF4-FFF2-40B4-BE49-F238E27FC236}">
                <a16:creationId xmlns:a16="http://schemas.microsoft.com/office/drawing/2014/main" id="{02A0ECDB-7C80-4923-B5D5-31E900467A89}"/>
              </a:ext>
            </a:extLst>
          </p:cNvPr>
          <p:cNvSpPr/>
          <p:nvPr/>
        </p:nvSpPr>
        <p:spPr>
          <a:xfrm>
            <a:off x="2454215" y="5449867"/>
            <a:ext cx="14398512" cy="4367001"/>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nvGrpSpPr>
          <p:cNvPr id="2" name="그룹 1">
            <a:extLst>
              <a:ext uri="{FF2B5EF4-FFF2-40B4-BE49-F238E27FC236}">
                <a16:creationId xmlns:a16="http://schemas.microsoft.com/office/drawing/2014/main" id="{70E03AAF-60E9-4DB6-8E9B-C08EDBA78255}"/>
              </a:ext>
            </a:extLst>
          </p:cNvPr>
          <p:cNvGrpSpPr/>
          <p:nvPr/>
        </p:nvGrpSpPr>
        <p:grpSpPr>
          <a:xfrm>
            <a:off x="3001390" y="2130519"/>
            <a:ext cx="13373100" cy="609367"/>
            <a:chOff x="2856250" y="2422907"/>
            <a:chExt cx="13373100" cy="609367"/>
          </a:xfrm>
        </p:grpSpPr>
        <p:sp>
          <p:nvSpPr>
            <p:cNvPr id="16" name="Google Shape;982;p30">
              <a:extLst>
                <a:ext uri="{FF2B5EF4-FFF2-40B4-BE49-F238E27FC236}">
                  <a16:creationId xmlns:a16="http://schemas.microsoft.com/office/drawing/2014/main" id="{26980EBB-D65A-4430-A9AE-84A47976369B}"/>
                </a:ext>
              </a:extLst>
            </p:cNvPr>
            <p:cNvSpPr txBox="1"/>
            <p:nvPr/>
          </p:nvSpPr>
          <p:spPr>
            <a:xfrm>
              <a:off x="3000868" y="242290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유튜브</a:t>
              </a:r>
              <a:r>
                <a:rPr lang="en-US" altLang="ko-KR" sz="2400" b="1" dirty="0">
                  <a:solidFill>
                    <a:srgbClr val="1F3864"/>
                  </a:solidFill>
                  <a:latin typeface="Noto Sans KR Medium" panose="020B0600000000000000" pitchFamily="34" charset="-127"/>
                  <a:ea typeface="Noto Sans KR Medium" panose="020B0600000000000000" pitchFamily="34" charset="-127"/>
                </a:rPr>
                <a:t> STT(Speech-To-Text) </a:t>
              </a:r>
              <a:r>
                <a:rPr lang="ko-KR" altLang="en-US" sz="2400" b="1" dirty="0">
                  <a:solidFill>
                    <a:srgbClr val="1F3864"/>
                  </a:solidFill>
                  <a:latin typeface="Noto Sans KR Medium" panose="020B0600000000000000" pitchFamily="34" charset="-127"/>
                  <a:ea typeface="Noto Sans KR Medium" panose="020B0600000000000000" pitchFamily="34" charset="-127"/>
                </a:rPr>
                <a:t>스크립트의 한계로 기사와 동일한 방법으로 감성점수 산정 불가</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17" name="Google Shape;260;gf59b30ca06_1_5">
              <a:extLst>
                <a:ext uri="{FF2B5EF4-FFF2-40B4-BE49-F238E27FC236}">
                  <a16:creationId xmlns:a16="http://schemas.microsoft.com/office/drawing/2014/main" id="{F521F13F-CA76-4DC8-90F1-99FFC492855A}"/>
                </a:ext>
              </a:extLst>
            </p:cNvPr>
            <p:cNvSpPr/>
            <p:nvPr/>
          </p:nvSpPr>
          <p:spPr>
            <a:xfrm>
              <a:off x="2856250" y="266279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 name="그룹 3">
            <a:extLst>
              <a:ext uri="{FF2B5EF4-FFF2-40B4-BE49-F238E27FC236}">
                <a16:creationId xmlns:a16="http://schemas.microsoft.com/office/drawing/2014/main" id="{54C8448E-F391-4F8C-8CC7-12C8887685DB}"/>
              </a:ext>
            </a:extLst>
          </p:cNvPr>
          <p:cNvGrpSpPr/>
          <p:nvPr/>
        </p:nvGrpSpPr>
        <p:grpSpPr>
          <a:xfrm>
            <a:off x="3001390" y="2774115"/>
            <a:ext cx="13373100" cy="609367"/>
            <a:chOff x="2856250" y="3732061"/>
            <a:chExt cx="13373100" cy="609367"/>
          </a:xfrm>
        </p:grpSpPr>
        <p:sp>
          <p:nvSpPr>
            <p:cNvPr id="22" name="Google Shape;982;p30">
              <a:extLst>
                <a:ext uri="{FF2B5EF4-FFF2-40B4-BE49-F238E27FC236}">
                  <a16:creationId xmlns:a16="http://schemas.microsoft.com/office/drawing/2014/main" id="{3A387129-1BB1-4516-B8B3-37259E1B4EE5}"/>
                </a:ext>
              </a:extLst>
            </p:cNvPr>
            <p:cNvSpPr txBox="1"/>
            <p:nvPr/>
          </p:nvSpPr>
          <p:spPr>
            <a:xfrm>
              <a:off x="3000868" y="3732061"/>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한정된 일간지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유튜브 채널 미디어의 데이터 수집</a:t>
              </a:r>
              <a:r>
                <a:rPr lang="en-US" altLang="ko-KR" sz="2400" b="1" dirty="0">
                  <a:solidFill>
                    <a:srgbClr val="1F3864"/>
                  </a:solidFill>
                  <a:latin typeface="Noto Sans KR Medium" panose="020B0600000000000000" pitchFamily="34" charset="-127"/>
                  <a:ea typeface="Noto Sans KR Medium" panose="020B0600000000000000" pitchFamily="34" charset="-127"/>
                </a:rPr>
                <a:t> </a:t>
              </a:r>
              <a:r>
                <a:rPr lang="ko-KR" altLang="en-US" sz="2400" b="1" dirty="0">
                  <a:solidFill>
                    <a:srgbClr val="1F3864"/>
                  </a:solidFill>
                  <a:latin typeface="Noto Sans KR Medium" panose="020B0600000000000000" pitchFamily="34" charset="-127"/>
                  <a:ea typeface="Noto Sans KR Medium" panose="020B0600000000000000" pitchFamily="34" charset="-127"/>
                </a:rPr>
                <a:t>및</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5</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 종목만을 대상으로 </a:t>
              </a:r>
              <a:r>
                <a:rPr lang="ko-KR" altLang="en-US" sz="2400" b="1" dirty="0">
                  <a:solidFill>
                    <a:srgbClr val="1F3864"/>
                  </a:solidFill>
                  <a:latin typeface="Noto Sans KR Medium" panose="020B0600000000000000" pitchFamily="34" charset="-127"/>
                  <a:ea typeface="Noto Sans KR Medium" panose="020B0600000000000000" pitchFamily="34" charset="-127"/>
                </a:rPr>
                <a:t>함</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3" name="Google Shape;260;gf59b30ca06_1_5">
              <a:extLst>
                <a:ext uri="{FF2B5EF4-FFF2-40B4-BE49-F238E27FC236}">
                  <a16:creationId xmlns:a16="http://schemas.microsoft.com/office/drawing/2014/main" id="{D2335BBF-3C5C-4339-8121-93EE17F268A4}"/>
                </a:ext>
              </a:extLst>
            </p:cNvPr>
            <p:cNvSpPr/>
            <p:nvPr/>
          </p:nvSpPr>
          <p:spPr>
            <a:xfrm>
              <a:off x="2856250" y="3971944"/>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5" name="그룹 4">
            <a:extLst>
              <a:ext uri="{FF2B5EF4-FFF2-40B4-BE49-F238E27FC236}">
                <a16:creationId xmlns:a16="http://schemas.microsoft.com/office/drawing/2014/main" id="{288FFAE4-D94B-45E4-9474-440A549E3028}"/>
              </a:ext>
            </a:extLst>
          </p:cNvPr>
          <p:cNvGrpSpPr/>
          <p:nvPr/>
        </p:nvGrpSpPr>
        <p:grpSpPr>
          <a:xfrm>
            <a:off x="3001390" y="6364001"/>
            <a:ext cx="13373100" cy="609367"/>
            <a:chOff x="2856250" y="6276917"/>
            <a:chExt cx="13373100" cy="609367"/>
          </a:xfrm>
        </p:grpSpPr>
        <p:sp>
          <p:nvSpPr>
            <p:cNvPr id="24" name="Google Shape;982;p30">
              <a:extLst>
                <a:ext uri="{FF2B5EF4-FFF2-40B4-BE49-F238E27FC236}">
                  <a16:creationId xmlns:a16="http://schemas.microsoft.com/office/drawing/2014/main" id="{20F12C00-390E-422D-8A25-63F1065A01F1}"/>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KOSPI 10</a:t>
              </a:r>
              <a:r>
                <a:rPr lang="ko-KR" altLang="en-US" sz="2400" b="1" dirty="0">
                  <a:solidFill>
                    <a:srgbClr val="1F3864"/>
                  </a:solidFill>
                  <a:latin typeface="Noto Sans KR Medium" panose="020B0600000000000000" pitchFamily="34" charset="-127"/>
                  <a:ea typeface="Noto Sans KR Medium" panose="020B0600000000000000" pitchFamily="34" charset="-127"/>
                </a:rPr>
                <a:t>대 종목 중 </a:t>
              </a:r>
              <a:r>
                <a:rPr lang="en-US" altLang="ko-KR" sz="2400" b="1" dirty="0">
                  <a:solidFill>
                    <a:srgbClr val="1F3864"/>
                  </a:solidFill>
                  <a:latin typeface="Noto Sans KR Medium" panose="020B0600000000000000" pitchFamily="34" charset="-127"/>
                  <a:ea typeface="Noto Sans KR Medium" panose="020B0600000000000000" pitchFamily="34" charset="-127"/>
                </a:rPr>
                <a:t>5</a:t>
              </a:r>
              <a:r>
                <a:rPr lang="ko-KR" altLang="en-US" sz="2400" b="1" dirty="0">
                  <a:solidFill>
                    <a:srgbClr val="1F3864"/>
                  </a:solidFill>
                  <a:latin typeface="Noto Sans KR Medium" panose="020B0600000000000000" pitchFamily="34" charset="-127"/>
                  <a:ea typeface="Noto Sans KR Medium" panose="020B0600000000000000" pitchFamily="34" charset="-127"/>
                </a:rPr>
                <a:t>개 종목 이외의 여러 종목으로 확대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5" name="Google Shape;260;gf59b30ca06_1_5">
              <a:extLst>
                <a:ext uri="{FF2B5EF4-FFF2-40B4-BE49-F238E27FC236}">
                  <a16:creationId xmlns:a16="http://schemas.microsoft.com/office/drawing/2014/main" id="{1112AB37-831C-4D92-B105-D0B1FEF785A0}"/>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6" name="그룹 5">
            <a:extLst>
              <a:ext uri="{FF2B5EF4-FFF2-40B4-BE49-F238E27FC236}">
                <a16:creationId xmlns:a16="http://schemas.microsoft.com/office/drawing/2014/main" id="{8E22CF8D-A166-4E2D-A9CD-BFDD5A715CE5}"/>
              </a:ext>
            </a:extLst>
          </p:cNvPr>
          <p:cNvGrpSpPr/>
          <p:nvPr/>
        </p:nvGrpSpPr>
        <p:grpSpPr>
          <a:xfrm>
            <a:off x="3001390" y="7025043"/>
            <a:ext cx="13373100" cy="609367"/>
            <a:chOff x="2856250" y="6927773"/>
            <a:chExt cx="13373100" cy="609367"/>
          </a:xfrm>
        </p:grpSpPr>
        <p:sp>
          <p:nvSpPr>
            <p:cNvPr id="26" name="Google Shape;982;p30">
              <a:extLst>
                <a:ext uri="{FF2B5EF4-FFF2-40B4-BE49-F238E27FC236}">
                  <a16:creationId xmlns:a16="http://schemas.microsoft.com/office/drawing/2014/main" id="{DD40E877-DCC6-4F71-8FDB-8AF0351F8A59}"/>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dirty="0">
                  <a:solidFill>
                    <a:srgbClr val="1F3864"/>
                  </a:solidFill>
                  <a:latin typeface="Noto Sans KR Medium" panose="020B0600000000000000" pitchFamily="34" charset="-127"/>
                  <a:ea typeface="Noto Sans KR Medium" panose="020B0600000000000000" pitchFamily="34" charset="-127"/>
                </a:rPr>
                <a:t>데이터 수집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경제 일간지 및 유튜브 채널의 확대로 다양한 정보 </a:t>
              </a:r>
              <a:r>
                <a:rPr lang="ko-KR" altLang="en-US" sz="2400" b="1" dirty="0">
                  <a:solidFill>
                    <a:srgbClr val="1F3864"/>
                  </a:solidFill>
                  <a:latin typeface="Noto Sans KR Medium" panose="020B0600000000000000" pitchFamily="34" charset="-127"/>
                  <a:ea typeface="Noto Sans KR Medium" panose="020B0600000000000000" pitchFamily="34" charset="-127"/>
                </a:rPr>
                <a:t>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7" name="Google Shape;260;gf59b30ca06_1_5">
              <a:extLst>
                <a:ext uri="{FF2B5EF4-FFF2-40B4-BE49-F238E27FC236}">
                  <a16:creationId xmlns:a16="http://schemas.microsoft.com/office/drawing/2014/main" id="{651DA22F-0B58-4DD2-8424-179B1E902650}"/>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3" name="그룹 32">
            <a:extLst>
              <a:ext uri="{FF2B5EF4-FFF2-40B4-BE49-F238E27FC236}">
                <a16:creationId xmlns:a16="http://schemas.microsoft.com/office/drawing/2014/main" id="{51D76A1F-0594-4DBB-A070-5F1B790ED6B8}"/>
              </a:ext>
            </a:extLst>
          </p:cNvPr>
          <p:cNvGrpSpPr/>
          <p:nvPr/>
        </p:nvGrpSpPr>
        <p:grpSpPr>
          <a:xfrm>
            <a:off x="2993460" y="7686085"/>
            <a:ext cx="13373100" cy="609367"/>
            <a:chOff x="2856250" y="6927773"/>
            <a:chExt cx="13373100" cy="609367"/>
          </a:xfrm>
        </p:grpSpPr>
        <p:sp>
          <p:nvSpPr>
            <p:cNvPr id="34" name="Google Shape;982;p30">
              <a:extLst>
                <a:ext uri="{FF2B5EF4-FFF2-40B4-BE49-F238E27FC236}">
                  <a16:creationId xmlns:a16="http://schemas.microsoft.com/office/drawing/2014/main" id="{A9A0D111-6098-40A1-96CC-3B5543E35A1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종목별 분석 모델에서 범용적인 모델로 통합하여 구축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5" name="Google Shape;260;gf59b30ca06_1_5">
              <a:extLst>
                <a:ext uri="{FF2B5EF4-FFF2-40B4-BE49-F238E27FC236}">
                  <a16:creationId xmlns:a16="http://schemas.microsoft.com/office/drawing/2014/main" id="{65299363-5B90-46F0-B35B-51021C6BAD88}"/>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6" name="그룹 35">
            <a:extLst>
              <a:ext uri="{FF2B5EF4-FFF2-40B4-BE49-F238E27FC236}">
                <a16:creationId xmlns:a16="http://schemas.microsoft.com/office/drawing/2014/main" id="{27684C41-CAD1-45D5-9A2F-5C25C4E45862}"/>
              </a:ext>
            </a:extLst>
          </p:cNvPr>
          <p:cNvGrpSpPr/>
          <p:nvPr/>
        </p:nvGrpSpPr>
        <p:grpSpPr>
          <a:xfrm>
            <a:off x="3001390" y="8347127"/>
            <a:ext cx="13373100" cy="609367"/>
            <a:chOff x="2856250" y="6927773"/>
            <a:chExt cx="13373100" cy="609367"/>
          </a:xfrm>
        </p:grpSpPr>
        <p:sp>
          <p:nvSpPr>
            <p:cNvPr id="37" name="Google Shape;982;p30">
              <a:extLst>
                <a:ext uri="{FF2B5EF4-FFF2-40B4-BE49-F238E27FC236}">
                  <a16:creationId xmlns:a16="http://schemas.microsoft.com/office/drawing/2014/main" id="{03A7D949-32FC-4850-983A-DE5A0E20AC78}"/>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서비스 이용자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긍부정</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의견을 반영하여 객관성 확보된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라벨링</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데이터로 모델 성능 개선</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8" name="Google Shape;260;gf59b30ca06_1_5">
              <a:extLst>
                <a:ext uri="{FF2B5EF4-FFF2-40B4-BE49-F238E27FC236}">
                  <a16:creationId xmlns:a16="http://schemas.microsoft.com/office/drawing/2014/main" id="{0606BEA7-5208-48CE-933C-B9AD559B17DE}"/>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9" name="그룹 38">
            <a:extLst>
              <a:ext uri="{FF2B5EF4-FFF2-40B4-BE49-F238E27FC236}">
                <a16:creationId xmlns:a16="http://schemas.microsoft.com/office/drawing/2014/main" id="{64774D59-83B7-4F94-BFA6-EF85BBDFD5F5}"/>
              </a:ext>
            </a:extLst>
          </p:cNvPr>
          <p:cNvGrpSpPr/>
          <p:nvPr/>
        </p:nvGrpSpPr>
        <p:grpSpPr>
          <a:xfrm>
            <a:off x="2993460" y="9008167"/>
            <a:ext cx="13373100" cy="609367"/>
            <a:chOff x="2856250" y="6927773"/>
            <a:chExt cx="13373100" cy="609367"/>
          </a:xfrm>
        </p:grpSpPr>
        <p:sp>
          <p:nvSpPr>
            <p:cNvPr id="40" name="Google Shape;982;p30">
              <a:extLst>
                <a:ext uri="{FF2B5EF4-FFF2-40B4-BE49-F238E27FC236}">
                  <a16:creationId xmlns:a16="http://schemas.microsoft.com/office/drawing/2014/main" id="{0CADA3E4-86E2-418E-BF8D-F8E26A00FE5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개인 맞춤 종목 분석 결과 서비스 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1" name="Google Shape;260;gf59b30ca06_1_5">
              <a:extLst>
                <a:ext uri="{FF2B5EF4-FFF2-40B4-BE49-F238E27FC236}">
                  <a16:creationId xmlns:a16="http://schemas.microsoft.com/office/drawing/2014/main" id="{274362A6-680A-4953-8D2F-20838FA45DA9}"/>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3" name="그룹 42">
            <a:extLst>
              <a:ext uri="{FF2B5EF4-FFF2-40B4-BE49-F238E27FC236}">
                <a16:creationId xmlns:a16="http://schemas.microsoft.com/office/drawing/2014/main" id="{D5CECBC1-8AC0-4961-BA92-4126DC20F9A0}"/>
              </a:ext>
            </a:extLst>
          </p:cNvPr>
          <p:cNvGrpSpPr/>
          <p:nvPr/>
        </p:nvGrpSpPr>
        <p:grpSpPr>
          <a:xfrm>
            <a:off x="2993460" y="5702959"/>
            <a:ext cx="13373100" cy="609367"/>
            <a:chOff x="2856250" y="6276917"/>
            <a:chExt cx="13373100" cy="609367"/>
          </a:xfrm>
        </p:grpSpPr>
        <p:sp>
          <p:nvSpPr>
            <p:cNvPr id="44" name="Google Shape;982;p30">
              <a:extLst>
                <a:ext uri="{FF2B5EF4-FFF2-40B4-BE49-F238E27FC236}">
                  <a16:creationId xmlns:a16="http://schemas.microsoft.com/office/drawing/2014/main" id="{2078479F-2DF6-438A-97E6-810AB99B6967}"/>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STT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기술 발전에 따라 서비스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감성 분석 및 워드 클라우드</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동반 </a:t>
              </a:r>
              <a:r>
                <a:rPr lang="ko-KR" altLang="en-US" sz="2400" b="1" dirty="0">
                  <a:solidFill>
                    <a:srgbClr val="1F3864"/>
                  </a:solidFill>
                  <a:latin typeface="Noto Sans KR Medium" panose="020B0600000000000000" pitchFamily="34" charset="-127"/>
                  <a:ea typeface="Noto Sans KR Medium" panose="020B0600000000000000" pitchFamily="34" charset="-127"/>
                </a:rPr>
                <a:t>발전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5" name="Google Shape;260;gf59b30ca06_1_5">
              <a:extLst>
                <a:ext uri="{FF2B5EF4-FFF2-40B4-BE49-F238E27FC236}">
                  <a16:creationId xmlns:a16="http://schemas.microsoft.com/office/drawing/2014/main" id="{6E60EF63-4CAD-4781-8390-D4D08B324922}"/>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6" name="그룹 45">
            <a:extLst>
              <a:ext uri="{FF2B5EF4-FFF2-40B4-BE49-F238E27FC236}">
                <a16:creationId xmlns:a16="http://schemas.microsoft.com/office/drawing/2014/main" id="{BCDDA7A3-ED35-4604-9B1C-B170EA1DDEB6}"/>
              </a:ext>
            </a:extLst>
          </p:cNvPr>
          <p:cNvGrpSpPr/>
          <p:nvPr/>
        </p:nvGrpSpPr>
        <p:grpSpPr>
          <a:xfrm>
            <a:off x="3001390" y="3439672"/>
            <a:ext cx="13373100" cy="609367"/>
            <a:chOff x="2856250" y="3098175"/>
            <a:chExt cx="13373100" cy="609367"/>
          </a:xfrm>
        </p:grpSpPr>
        <p:sp>
          <p:nvSpPr>
            <p:cNvPr id="47" name="Google Shape;982;p30">
              <a:extLst>
                <a:ext uri="{FF2B5EF4-FFF2-40B4-BE49-F238E27FC236}">
                  <a16:creationId xmlns:a16="http://schemas.microsoft.com/office/drawing/2014/main" id="{572F9607-F7D2-4D0B-B624-EB67E9170E2B}"/>
                </a:ext>
              </a:extLst>
            </p:cNvPr>
            <p:cNvSpPr txBox="1"/>
            <p:nvPr/>
          </p:nvSpPr>
          <p:spPr>
            <a:xfrm>
              <a:off x="3000868" y="3098175"/>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긍정 및 부정 라벨 인코딩 데이터 수의 부족</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8" name="Google Shape;260;gf59b30ca06_1_5">
              <a:extLst>
                <a:ext uri="{FF2B5EF4-FFF2-40B4-BE49-F238E27FC236}">
                  <a16:creationId xmlns:a16="http://schemas.microsoft.com/office/drawing/2014/main" id="{E97805AE-9CA8-403A-8BA4-1FF8F3FEA347}"/>
                </a:ext>
              </a:extLst>
            </p:cNvPr>
            <p:cNvSpPr/>
            <p:nvPr/>
          </p:nvSpPr>
          <p:spPr>
            <a:xfrm>
              <a:off x="2856250" y="3338058"/>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8"/>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2666661-6748-4018-BE6D-6AA88577B245}"/>
              </a:ext>
            </a:extLst>
          </p:cNvPr>
          <p:cNvSpPr/>
          <p:nvPr/>
        </p:nvSpPr>
        <p:spPr>
          <a:xfrm>
            <a:off x="1246280" y="2777432"/>
            <a:ext cx="5220600" cy="2958789"/>
          </a:xfrm>
          <a:prstGeom prst="roundRect">
            <a:avLst>
              <a:gd name="adj" fmla="val 26212"/>
            </a:avLst>
          </a:prstGeom>
          <a:solidFill>
            <a:srgbClr val="8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ko-KR" altLang="en-US" sz="1400" dirty="0" err="1">
                <a:solidFill>
                  <a:schemeClr val="bg1"/>
                </a:solidFill>
                <a:latin typeface="Noto Sans KR Medium" panose="020B0600000000000000" pitchFamily="34" charset="-127"/>
                <a:ea typeface="Noto Sans KR Medium" panose="020B0600000000000000" pitchFamily="34" charset="-127"/>
              </a:rPr>
              <a:t>크롤링에</a:t>
            </a:r>
            <a:r>
              <a:rPr lang="ko-KR" altLang="en-US" sz="1400" dirty="0">
                <a:solidFill>
                  <a:schemeClr val="bg1"/>
                </a:solidFill>
                <a:latin typeface="Noto Sans KR Medium" panose="020B0600000000000000" pitchFamily="34" charset="-127"/>
                <a:ea typeface="Noto Sans KR Medium" panose="020B0600000000000000" pitchFamily="34" charset="-127"/>
              </a:rPr>
              <a:t> 대해 배워보고 싶었는데</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프로젝트를 통해서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다양한 방법과 여러 사이트 </a:t>
            </a:r>
            <a:r>
              <a:rPr lang="ko-KR" altLang="en-US" sz="1400" dirty="0" err="1">
                <a:solidFill>
                  <a:schemeClr val="bg1"/>
                </a:solidFill>
                <a:latin typeface="Noto Sans KR Medium" panose="020B0600000000000000" pitchFamily="34" charset="-127"/>
                <a:ea typeface="Noto Sans KR Medium" panose="020B0600000000000000" pitchFamily="34" charset="-127"/>
              </a:rPr>
              <a:t>크롤링을</a:t>
            </a:r>
            <a:r>
              <a:rPr lang="ko-KR" altLang="en-US" sz="1400" dirty="0">
                <a:solidFill>
                  <a:schemeClr val="bg1"/>
                </a:solidFill>
                <a:latin typeface="Noto Sans KR Medium" panose="020B0600000000000000" pitchFamily="34" charset="-127"/>
                <a:ea typeface="Noto Sans KR Medium" panose="020B0600000000000000" pitchFamily="34" charset="-127"/>
              </a:rPr>
              <a:t> 할 수 있는 좋은 기회였습니다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서버 측면에서는 </a:t>
            </a:r>
            <a:r>
              <a:rPr lang="en-US" altLang="ko-KR" sz="1400" dirty="0">
                <a:solidFill>
                  <a:schemeClr val="bg1"/>
                </a:solidFill>
                <a:latin typeface="Noto Sans KR Medium" panose="020B0600000000000000" pitchFamily="34" charset="-127"/>
                <a:ea typeface="Noto Sans KR Medium" panose="020B0600000000000000" pitchFamily="34" charset="-127"/>
              </a:rPr>
              <a:t>Django, SQL</a:t>
            </a:r>
            <a:r>
              <a:rPr lang="ko-KR" altLang="en-US" sz="1400" dirty="0">
                <a:solidFill>
                  <a:schemeClr val="bg1"/>
                </a:solidFill>
                <a:latin typeface="Noto Sans KR Medium" panose="020B0600000000000000" pitchFamily="34" charset="-127"/>
                <a:ea typeface="Noto Sans KR Medium" panose="020B0600000000000000" pitchFamily="34" charset="-127"/>
              </a:rPr>
              <a:t>문을 배웠고</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이를 </a:t>
            </a:r>
            <a:r>
              <a:rPr lang="en-US" altLang="ko-KR" sz="1400" dirty="0">
                <a:solidFill>
                  <a:schemeClr val="bg1"/>
                </a:solidFill>
                <a:latin typeface="Noto Sans KR Medium" panose="020B0600000000000000" pitchFamily="34" charset="-127"/>
                <a:ea typeface="Noto Sans KR Medium" panose="020B0600000000000000" pitchFamily="34" charset="-127"/>
              </a:rPr>
              <a:t>AWS</a:t>
            </a:r>
            <a:r>
              <a:rPr lang="ko-KR" altLang="en-US" sz="1400" dirty="0">
                <a:solidFill>
                  <a:schemeClr val="bg1"/>
                </a:solidFill>
                <a:latin typeface="Noto Sans KR Medium" panose="020B0600000000000000" pitchFamily="34" charset="-127"/>
                <a:ea typeface="Noto Sans KR Medium" panose="020B0600000000000000" pitchFamily="34" charset="-127"/>
              </a:rPr>
              <a:t>클라우드 환경에서 진행한 점이 많은 도움이 되었습니다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또한</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분석 부분을 직접 수행 하지는 않았지만</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조원분들이 정리한 내용으로 시계열분석</a:t>
            </a:r>
            <a:r>
              <a:rPr lang="en-US" altLang="ko-KR" sz="1400" dirty="0">
                <a:solidFill>
                  <a:schemeClr val="bg1"/>
                </a:solidFill>
                <a:latin typeface="Noto Sans KR Medium" panose="020B0600000000000000" pitchFamily="34" charset="-127"/>
                <a:ea typeface="Noto Sans KR Medium" panose="020B0600000000000000" pitchFamily="34" charset="-127"/>
              </a:rPr>
              <a:t>,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감성사전 등 많은 내용을 배울 수 있었습니다</a:t>
            </a:r>
            <a:r>
              <a:rPr lang="en-US" altLang="ko-KR"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sp>
        <p:nvSpPr>
          <p:cNvPr id="1399" name="Google Shape;1399;gf5d93c4d0e_3_5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00" name="Google Shape;1400;gf5d93c4d0e_3_5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01" name="Google Shape;1401;gf5d93c4d0e_3_5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08" name="Google Shape;1408;gf5d93c4d0e_3_51"/>
          <p:cNvSpPr txBox="1"/>
          <p:nvPr/>
        </p:nvSpPr>
        <p:spPr>
          <a:xfrm>
            <a:off x="2965280" y="1922681"/>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0" name="Google Shape;1410;gf5d93c4d0e_3_51"/>
          <p:cNvSpPr txBox="1"/>
          <p:nvPr/>
        </p:nvSpPr>
        <p:spPr>
          <a:xfrm>
            <a:off x="3057680" y="6056568"/>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2" name="Google Shape;1412;gf5d93c4d0e_3_51"/>
          <p:cNvSpPr txBox="1"/>
          <p:nvPr/>
        </p:nvSpPr>
        <p:spPr>
          <a:xfrm>
            <a:off x="14129745" y="1896434"/>
            <a:ext cx="184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26" name="Google Shape;948;p28">
            <a:extLst>
              <a:ext uri="{FF2B5EF4-FFF2-40B4-BE49-F238E27FC236}">
                <a16:creationId xmlns:a16="http://schemas.microsoft.com/office/drawing/2014/main" id="{F871076C-FC24-4479-AE6D-13F470946303}"/>
              </a:ext>
            </a:extLst>
          </p:cNvPr>
          <p:cNvSpPr txBox="1"/>
          <p:nvPr/>
        </p:nvSpPr>
        <p:spPr>
          <a:xfrm>
            <a:off x="1263549" y="1113413"/>
            <a:ext cx="2119731"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느낀점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7" name="Google Shape;992;p30">
            <a:extLst>
              <a:ext uri="{FF2B5EF4-FFF2-40B4-BE49-F238E27FC236}">
                <a16:creationId xmlns:a16="http://schemas.microsoft.com/office/drawing/2014/main" id="{E6160B32-E106-4377-84CC-01957FDC512C}"/>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28" name="Google Shape;1404;gf5d93c4d0e_3_51">
            <a:extLst>
              <a:ext uri="{FF2B5EF4-FFF2-40B4-BE49-F238E27FC236}">
                <a16:creationId xmlns:a16="http://schemas.microsoft.com/office/drawing/2014/main" id="{6FAD8F67-070C-4254-9AAA-C40F5BD48B15}"/>
              </a:ext>
            </a:extLst>
          </p:cNvPr>
          <p:cNvPicPr preferRelativeResize="0"/>
          <p:nvPr/>
        </p:nvPicPr>
        <p:blipFill rotWithShape="1">
          <a:blip r:embed="rId3">
            <a:alphaModFix/>
          </a:blip>
          <a:srcRect/>
          <a:stretch/>
        </p:blipFill>
        <p:spPr>
          <a:xfrm>
            <a:off x="3211972" y="2484002"/>
            <a:ext cx="1289216" cy="34819"/>
          </a:xfrm>
          <a:prstGeom prst="rect">
            <a:avLst/>
          </a:prstGeom>
          <a:noFill/>
          <a:ln>
            <a:noFill/>
          </a:ln>
        </p:spPr>
      </p:pic>
      <p:pic>
        <p:nvPicPr>
          <p:cNvPr id="29" name="Google Shape;1404;gf5d93c4d0e_3_51">
            <a:extLst>
              <a:ext uri="{FF2B5EF4-FFF2-40B4-BE49-F238E27FC236}">
                <a16:creationId xmlns:a16="http://schemas.microsoft.com/office/drawing/2014/main" id="{E19F5AF4-685B-4BC2-B4C3-4C0329F72302}"/>
              </a:ext>
            </a:extLst>
          </p:cNvPr>
          <p:cNvPicPr preferRelativeResize="0"/>
          <p:nvPr/>
        </p:nvPicPr>
        <p:blipFill rotWithShape="1">
          <a:blip r:embed="rId3">
            <a:alphaModFix/>
          </a:blip>
          <a:srcRect/>
          <a:stretch/>
        </p:blipFill>
        <p:spPr>
          <a:xfrm>
            <a:off x="3211972" y="6630601"/>
            <a:ext cx="1289216" cy="34819"/>
          </a:xfrm>
          <a:prstGeom prst="rect">
            <a:avLst/>
          </a:prstGeom>
          <a:noFill/>
          <a:ln>
            <a:noFill/>
          </a:ln>
        </p:spPr>
      </p:pic>
      <p:pic>
        <p:nvPicPr>
          <p:cNvPr id="32" name="Google Shape;1404;gf5d93c4d0e_3_51">
            <a:extLst>
              <a:ext uri="{FF2B5EF4-FFF2-40B4-BE49-F238E27FC236}">
                <a16:creationId xmlns:a16="http://schemas.microsoft.com/office/drawing/2014/main" id="{3B251DE4-8D97-481D-9AB8-322B3B31CCF0}"/>
              </a:ext>
            </a:extLst>
          </p:cNvPr>
          <p:cNvPicPr preferRelativeResize="0"/>
          <p:nvPr/>
        </p:nvPicPr>
        <p:blipFill rotWithShape="1">
          <a:blip r:embed="rId3">
            <a:alphaModFix/>
          </a:blip>
          <a:srcRect/>
          <a:stretch/>
        </p:blipFill>
        <p:spPr>
          <a:xfrm>
            <a:off x="14406887" y="2480420"/>
            <a:ext cx="1289216" cy="34819"/>
          </a:xfrm>
          <a:prstGeom prst="rect">
            <a:avLst/>
          </a:prstGeom>
          <a:noFill/>
          <a:ln>
            <a:noFill/>
          </a:ln>
        </p:spPr>
      </p:pic>
      <p:sp>
        <p:nvSpPr>
          <p:cNvPr id="35" name="사각형: 둥근 모서리 34">
            <a:extLst>
              <a:ext uri="{FF2B5EF4-FFF2-40B4-BE49-F238E27FC236}">
                <a16:creationId xmlns:a16="http://schemas.microsoft.com/office/drawing/2014/main" id="{77FB3439-6686-4C97-A920-6128159033C3}"/>
              </a:ext>
            </a:extLst>
          </p:cNvPr>
          <p:cNvSpPr/>
          <p:nvPr/>
        </p:nvSpPr>
        <p:spPr>
          <a:xfrm>
            <a:off x="12441195" y="2777432"/>
            <a:ext cx="5220600" cy="2958974"/>
          </a:xfrm>
          <a:prstGeom prst="roundRect">
            <a:avLst>
              <a:gd name="adj" fmla="val 26212"/>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다양한 분석을 진행함으로써 공부가 많이 되었고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특히 텍스트 분석 부분에서 감성 사전을 구축해보는 새로운 경험을 해보아서 유익했습니다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또한 팀원간 소통이 잘 되고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각자 맡은 업무를 잘 끝내주어서 좋았습니다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분석부터 서비스 구현까지의 프로젝트가 완성도 있게 진행된 것 같아서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추후에 실무에서도 도움이 될 </a:t>
            </a:r>
            <a:r>
              <a:rPr lang="ko-KR" altLang="en-US" sz="1400" dirty="0" err="1">
                <a:solidFill>
                  <a:schemeClr val="bg1"/>
                </a:solidFill>
                <a:latin typeface="Noto Sans KR Medium" panose="020B0600000000000000" pitchFamily="34" charset="-127"/>
                <a:ea typeface="Noto Sans KR Medium" panose="020B0600000000000000" pitchFamily="34" charset="-127"/>
                <a:cs typeface="Calibri"/>
                <a:sym typeface="Calibri"/>
              </a:rPr>
              <a:t>것같습니다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a:t>
            </a:r>
            <a:endParaRPr lang="ko-KR" altLang="en-US" sz="14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sp>
        <p:nvSpPr>
          <p:cNvPr id="36" name="사각형: 둥근 모서리 35">
            <a:extLst>
              <a:ext uri="{FF2B5EF4-FFF2-40B4-BE49-F238E27FC236}">
                <a16:creationId xmlns:a16="http://schemas.microsoft.com/office/drawing/2014/main" id="{6D7866D4-6584-4445-A189-01CA78B23074}"/>
              </a:ext>
            </a:extLst>
          </p:cNvPr>
          <p:cNvSpPr/>
          <p:nvPr/>
        </p:nvSpPr>
        <p:spPr>
          <a:xfrm>
            <a:off x="1246280" y="6907499"/>
            <a:ext cx="5220600" cy="2958789"/>
          </a:xfrm>
          <a:prstGeom prst="roundRect">
            <a:avLst>
              <a:gd name="adj" fmla="val 26212"/>
            </a:avLst>
          </a:prstGeom>
          <a:solidFill>
            <a:srgbClr val="A69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en-US" sz="1400" dirty="0" err="1">
                <a:solidFill>
                  <a:schemeClr val="bg1"/>
                </a:solidFill>
                <a:latin typeface="Noto Sans KR Medium" panose="020B0600000000000000" pitchFamily="34" charset="-127"/>
                <a:ea typeface="Noto Sans KR Medium" panose="020B0600000000000000" pitchFamily="34" charset="-127"/>
              </a:rPr>
              <a:t>이번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최종</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4개월동안 </a:t>
            </a:r>
            <a:r>
              <a:rPr lang="en-US" sz="1400" dirty="0" err="1">
                <a:solidFill>
                  <a:schemeClr val="bg1"/>
                </a:solidFill>
                <a:latin typeface="Noto Sans KR Medium" panose="020B0600000000000000" pitchFamily="34" charset="-127"/>
                <a:ea typeface="Noto Sans KR Medium" panose="020B0600000000000000" pitchFamily="34" charset="-127"/>
              </a:rPr>
              <a:t>배운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내용을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종합적으로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사용하며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복습하는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계기가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되었고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해보지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않았던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많은것을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배울수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있는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기회였다고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아직</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부족한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데이터분석</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쪽에서도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팀원분들이</a:t>
            </a:r>
            <a:r>
              <a:rPr lang="en-US" sz="1400" dirty="0">
                <a:solidFill>
                  <a:schemeClr val="bg1"/>
                </a:solidFill>
                <a:latin typeface="Noto Sans KR Medium" panose="020B0600000000000000" pitchFamily="34" charset="-127"/>
                <a:ea typeface="Noto Sans KR Medium" panose="020B0600000000000000" pitchFamily="34" charset="-127"/>
              </a:rPr>
              <a:t> 잘 </a:t>
            </a:r>
            <a:r>
              <a:rPr lang="en-US" sz="1400" dirty="0" err="1">
                <a:solidFill>
                  <a:schemeClr val="bg1"/>
                </a:solidFill>
                <a:latin typeface="Noto Sans KR Medium" panose="020B0600000000000000" pitchFamily="34" charset="-127"/>
                <a:ea typeface="Noto Sans KR Medium" panose="020B0600000000000000" pitchFamily="34" charset="-127"/>
              </a:rPr>
              <a:t>이끌어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주시고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도움을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받아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무사히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마친것</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같습니다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여러가지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수집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방법과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분석방법</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구현까지</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실무에서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직접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해볼법한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일을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경험한게</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좋았고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더 </a:t>
            </a:r>
            <a:r>
              <a:rPr lang="en-US" sz="1400" dirty="0" err="1">
                <a:solidFill>
                  <a:schemeClr val="bg1"/>
                </a:solidFill>
                <a:latin typeface="Noto Sans KR Medium" panose="020B0600000000000000" pitchFamily="34" charset="-127"/>
                <a:ea typeface="Noto Sans KR Medium" panose="020B0600000000000000" pitchFamily="34" charset="-127"/>
              </a:rPr>
              <a:t>성장했다고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끝까지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함께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해주신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팀원분들께</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감사하고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강사님께도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그동안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고생하셨다고</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전해드리고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싶습니다</a:t>
            </a:r>
            <a:r>
              <a:rPr lang="en-US"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grpSp>
        <p:nvGrpSpPr>
          <p:cNvPr id="3" name="그룹 2">
            <a:extLst>
              <a:ext uri="{FF2B5EF4-FFF2-40B4-BE49-F238E27FC236}">
                <a16:creationId xmlns:a16="http://schemas.microsoft.com/office/drawing/2014/main" id="{6A6554E1-E9BA-4F6E-B01A-49CD597A8F47}"/>
              </a:ext>
            </a:extLst>
          </p:cNvPr>
          <p:cNvGrpSpPr/>
          <p:nvPr/>
        </p:nvGrpSpPr>
        <p:grpSpPr>
          <a:xfrm>
            <a:off x="6843737" y="1896434"/>
            <a:ext cx="5220600" cy="7971787"/>
            <a:chOff x="6837703" y="1894500"/>
            <a:chExt cx="5220600" cy="7971787"/>
          </a:xfrm>
        </p:grpSpPr>
        <p:sp>
          <p:nvSpPr>
            <p:cNvPr id="1409" name="Google Shape;1409;gf5d93c4d0e_3_51"/>
            <p:cNvSpPr txBox="1"/>
            <p:nvPr/>
          </p:nvSpPr>
          <p:spPr>
            <a:xfrm>
              <a:off x="8556703" y="1894500"/>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1" name="Google Shape;1411;gf5d93c4d0e_3_51"/>
            <p:cNvSpPr txBox="1"/>
            <p:nvPr/>
          </p:nvSpPr>
          <p:spPr>
            <a:xfrm>
              <a:off x="8649103" y="6010782"/>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30" name="Google Shape;1404;gf5d93c4d0e_3_51">
              <a:extLst>
                <a:ext uri="{FF2B5EF4-FFF2-40B4-BE49-F238E27FC236}">
                  <a16:creationId xmlns:a16="http://schemas.microsoft.com/office/drawing/2014/main" id="{D05AF170-DF49-4224-A363-D0DC4BD81D14}"/>
                </a:ext>
              </a:extLst>
            </p:cNvPr>
            <p:cNvPicPr preferRelativeResize="0"/>
            <p:nvPr/>
          </p:nvPicPr>
          <p:blipFill rotWithShape="1">
            <a:blip r:embed="rId3">
              <a:alphaModFix/>
            </a:blip>
            <a:srcRect/>
            <a:stretch/>
          </p:blipFill>
          <p:spPr>
            <a:xfrm>
              <a:off x="8803395" y="6595782"/>
              <a:ext cx="1289216" cy="34819"/>
            </a:xfrm>
            <a:prstGeom prst="rect">
              <a:avLst/>
            </a:prstGeom>
            <a:noFill/>
            <a:ln>
              <a:noFill/>
            </a:ln>
          </p:spPr>
        </p:pic>
        <p:pic>
          <p:nvPicPr>
            <p:cNvPr id="31" name="Google Shape;1404;gf5d93c4d0e_3_51">
              <a:extLst>
                <a:ext uri="{FF2B5EF4-FFF2-40B4-BE49-F238E27FC236}">
                  <a16:creationId xmlns:a16="http://schemas.microsoft.com/office/drawing/2014/main" id="{7944649B-F831-4561-A343-8EB5B5811254}"/>
                </a:ext>
              </a:extLst>
            </p:cNvPr>
            <p:cNvPicPr preferRelativeResize="0"/>
            <p:nvPr/>
          </p:nvPicPr>
          <p:blipFill rotWithShape="1">
            <a:blip r:embed="rId3">
              <a:alphaModFix/>
            </a:blip>
            <a:srcRect/>
            <a:stretch/>
          </p:blipFill>
          <p:spPr>
            <a:xfrm>
              <a:off x="8803395" y="2474147"/>
              <a:ext cx="1289216" cy="34819"/>
            </a:xfrm>
            <a:prstGeom prst="rect">
              <a:avLst/>
            </a:prstGeom>
            <a:noFill/>
            <a:ln>
              <a:noFill/>
            </a:ln>
          </p:spPr>
        </p:pic>
        <p:sp>
          <p:nvSpPr>
            <p:cNvPr id="34" name="사각형: 둥근 모서리 33">
              <a:extLst>
                <a:ext uri="{FF2B5EF4-FFF2-40B4-BE49-F238E27FC236}">
                  <a16:creationId xmlns:a16="http://schemas.microsoft.com/office/drawing/2014/main" id="{B7CC0334-7B63-414D-8796-24AF2FF56C0F}"/>
                </a:ext>
              </a:extLst>
            </p:cNvPr>
            <p:cNvSpPr/>
            <p:nvPr/>
          </p:nvSpPr>
          <p:spPr>
            <a:xfrm>
              <a:off x="6837703" y="2777432"/>
              <a:ext cx="5220600" cy="2958974"/>
            </a:xfrm>
            <a:prstGeom prst="roundRect">
              <a:avLst>
                <a:gd name="adj" fmla="val 26212"/>
              </a:avLst>
            </a:prstGeom>
            <a:solidFill>
              <a:srgbClr val="83A1A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무엇보다도 텍스트 분석을 경험할 수 있어서 좋았습니다</a:t>
              </a:r>
              <a:r>
                <a:rPr lang="en-US" altLang="ko-KR" dirty="0">
                  <a:solidFill>
                    <a:srgbClr val="83A1A9"/>
                  </a:solidFill>
                  <a:latin typeface="Noto Sans KR Medium" panose="020B0600000000000000" pitchFamily="34" charset="-127"/>
                  <a:ea typeface="Noto Sans KR Medium" panose="020B0600000000000000" pitchFamily="34" charset="-127"/>
                </a:rPr>
                <a:t>.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지난 번 프로젝트 때보다도 코드 구현 실력도 한층 업그레이드 된 것 같아 뿌듯합니다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하지만 한편으로는 감성사전 구축이라는 하나의 주제에 너무 몰두한 나머지 다른 분석 기법들에 대해서는 비교적 많이 공부하지 못한 점이 아쉽기도 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프로젝트가 끝난 이후에는 이번에 사용한 모델들에 대해 조금 더 깊게 공부해보고</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더 발전시킬 수 있었으면 좋겠습니다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또 하나 빠질 수 없는 얘기는</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팀원들 모두 무슨 능력자들인 것 같이 마법처럼 맡은 일을 해오시는 걸 보면서 나도 질 수는 없지</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라고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생각하며 좋은 시너지 효과를 낼 수 있었습니다</a:t>
              </a:r>
              <a:r>
                <a:rPr lang="en-US" altLang="ko-KR" dirty="0">
                  <a:solidFill>
                    <a:srgbClr val="83A1A9"/>
                  </a:solidFill>
                  <a:latin typeface="Noto Sans KR Medium" panose="020B0600000000000000" pitchFamily="34" charset="-127"/>
                  <a:ea typeface="Noto Sans KR Medium" panose="020B0600000000000000" pitchFamily="34" charset="-127"/>
                </a:rPr>
                <a:t>. </a:t>
              </a:r>
            </a:p>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모든 팀원들께 감사합니다</a:t>
              </a:r>
              <a:r>
                <a:rPr lang="en-US" altLang="ko-KR" dirty="0">
                  <a:solidFill>
                    <a:srgbClr val="83A1A9"/>
                  </a:solidFill>
                  <a:latin typeface="Noto Sans KR Medium" panose="020B0600000000000000" pitchFamily="34" charset="-127"/>
                  <a:ea typeface="Noto Sans KR Medium" panose="020B0600000000000000" pitchFamily="34" charset="-127"/>
                </a:rPr>
                <a:t>.</a:t>
              </a:r>
              <a:endParaRPr lang="ko-KR" altLang="en-US"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7" name="사각형: 둥근 모서리 36">
              <a:extLst>
                <a:ext uri="{FF2B5EF4-FFF2-40B4-BE49-F238E27FC236}">
                  <a16:creationId xmlns:a16="http://schemas.microsoft.com/office/drawing/2014/main" id="{68545159-755B-44CE-8E80-A4D813824531}"/>
                </a:ext>
              </a:extLst>
            </p:cNvPr>
            <p:cNvSpPr/>
            <p:nvPr/>
          </p:nvSpPr>
          <p:spPr>
            <a:xfrm>
              <a:off x="6837703" y="6907498"/>
              <a:ext cx="5220600" cy="2958789"/>
            </a:xfrm>
            <a:prstGeom prst="roundRect">
              <a:avLst>
                <a:gd name="adj" fmla="val 26212"/>
              </a:avLst>
            </a:prstGeom>
            <a:solidFill>
              <a:srgbClr val="BAA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200" dirty="0">
                  <a:solidFill>
                    <a:schemeClr val="bg1"/>
                  </a:solidFill>
                  <a:latin typeface="Noto Sans KR Medium" panose="020B0600000000000000" pitchFamily="34" charset="-127"/>
                  <a:ea typeface="Noto Sans KR Medium" panose="020B0600000000000000" pitchFamily="34" charset="-127"/>
                </a:rPr>
                <a:t>데이터 수집과 분석</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서비스 구현까지 모든 과정을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경험해볼 수 있어서 굉장히 유익한 시간이었습니다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지난 </a:t>
              </a:r>
              <a:r>
                <a:rPr lang="en-US" altLang="ko-KR" sz="1200" dirty="0">
                  <a:solidFill>
                    <a:schemeClr val="bg1"/>
                  </a:solidFill>
                  <a:latin typeface="Noto Sans KR Medium" panose="020B0600000000000000" pitchFamily="34" charset="-127"/>
                  <a:ea typeface="Noto Sans KR Medium" panose="020B0600000000000000" pitchFamily="34" charset="-127"/>
                </a:rPr>
                <a:t>5</a:t>
              </a:r>
              <a:r>
                <a:rPr lang="ko-KR" altLang="en-US" sz="1200" dirty="0">
                  <a:solidFill>
                    <a:schemeClr val="bg1"/>
                  </a:solidFill>
                  <a:latin typeface="Noto Sans KR Medium" panose="020B0600000000000000" pitchFamily="34" charset="-127"/>
                  <a:ea typeface="Noto Sans KR Medium" panose="020B0600000000000000" pitchFamily="34" charset="-127"/>
                </a:rPr>
                <a:t>개월 동안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배운 것들을 되돌아보며 더 발전할 수 있는 계기가 된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특히 이번 프로젝트에서 </a:t>
              </a:r>
              <a:r>
                <a:rPr lang="en-US" altLang="ko-KR" sz="1200" dirty="0">
                  <a:solidFill>
                    <a:schemeClr val="bg1"/>
                  </a:solidFill>
                  <a:latin typeface="Noto Sans KR Medium" panose="020B0600000000000000" pitchFamily="34" charset="-127"/>
                  <a:ea typeface="Noto Sans KR Medium" panose="020B0600000000000000" pitchFamily="34" charset="-127"/>
                </a:rPr>
                <a:t>BI, </a:t>
              </a:r>
              <a:r>
                <a:rPr lang="ko-KR" altLang="en-US" sz="1200" dirty="0">
                  <a:solidFill>
                    <a:schemeClr val="bg1"/>
                  </a:solidFill>
                  <a:latin typeface="Noto Sans KR Medium" panose="020B0600000000000000" pitchFamily="34" charset="-127"/>
                  <a:ea typeface="Noto Sans KR Medium" panose="020B0600000000000000" pitchFamily="34" charset="-127"/>
                </a:rPr>
                <a:t>데이터 시각화 부분을 배우고 실습할 수 있어서 앞으로 이 분야에 대한 업무를 하게 되면 큰 도움이 될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훌륭한 팀원분들 덕분에 옆에서 많이 배울 수 있었고</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다들 열심히 하시는 모습이 정말 인상적이었습니다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제가 부족한 부분을 깨닫고 앞으로 보완해갈 수 있는 좋은 길잡이가 되어 주셔서 고생하셨다는 말과 함께 감사의 인사를 전하고 싶습니다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길면서 짧았던 시간동안 열성적으로 지도해주신 강사님들께도 진심으로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멀티캠퍼스 매니저님</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초반에 많은 도움 주셨던 </a:t>
              </a:r>
              <a:r>
                <a:rPr lang="en-US" altLang="ko-KR" sz="1200" dirty="0">
                  <a:solidFill>
                    <a:schemeClr val="bg1"/>
                  </a:solidFill>
                  <a:latin typeface="Noto Sans KR Medium" panose="020B0600000000000000" pitchFamily="34" charset="-127"/>
                  <a:ea typeface="Noto Sans KR Medium" panose="020B0600000000000000" pitchFamily="34" charset="-127"/>
                </a:rPr>
                <a:t>FT</a:t>
              </a:r>
              <a:r>
                <a:rPr lang="ko-KR" altLang="en-US" sz="1200" dirty="0" err="1">
                  <a:solidFill>
                    <a:schemeClr val="bg1"/>
                  </a:solidFill>
                  <a:latin typeface="Noto Sans KR Medium" panose="020B0600000000000000" pitchFamily="34" charset="-127"/>
                  <a:ea typeface="Noto Sans KR Medium" panose="020B0600000000000000" pitchFamily="34" charset="-127"/>
                </a:rPr>
                <a:t>님들께도</a:t>
              </a:r>
              <a:r>
                <a:rPr lang="ko-KR" altLang="en-US" sz="1200" dirty="0">
                  <a:solidFill>
                    <a:schemeClr val="bg1"/>
                  </a:solidFill>
                  <a:latin typeface="Noto Sans KR Medium" panose="020B0600000000000000" pitchFamily="34" charset="-127"/>
                  <a:ea typeface="Noto Sans KR Medium" panose="020B0600000000000000" pitchFamily="34" charset="-127"/>
                </a:rPr>
                <a:t>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마지막으로 다들 원하는 곳에서 일할 수 있는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좋은 결과 </a:t>
              </a:r>
              <a:r>
                <a:rPr lang="ko-KR" altLang="en-US" sz="1200" dirty="0" err="1">
                  <a:solidFill>
                    <a:schemeClr val="bg1"/>
                  </a:solidFill>
                  <a:latin typeface="Noto Sans KR Medium" panose="020B0600000000000000" pitchFamily="34" charset="-127"/>
                  <a:ea typeface="Noto Sans KR Medium" panose="020B0600000000000000" pitchFamily="34" charset="-127"/>
                </a:rPr>
                <a:t>있으시길</a:t>
              </a:r>
              <a:r>
                <a:rPr lang="ko-KR" altLang="en-US" sz="1200" dirty="0">
                  <a:solidFill>
                    <a:schemeClr val="bg1"/>
                  </a:solidFill>
                  <a:latin typeface="Noto Sans KR Medium" panose="020B0600000000000000" pitchFamily="34" charset="-127"/>
                  <a:ea typeface="Noto Sans KR Medium" panose="020B0600000000000000" pitchFamily="34" charset="-127"/>
                </a:rPr>
                <a:t> 바랍니다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수고하셨습니다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endParaRPr lang="ko-KR" altLang="en-US" sz="12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grpSp>
      <p:pic>
        <p:nvPicPr>
          <p:cNvPr id="38" name="Google Shape;298;p6">
            <a:extLst>
              <a:ext uri="{FF2B5EF4-FFF2-40B4-BE49-F238E27FC236}">
                <a16:creationId xmlns:a16="http://schemas.microsoft.com/office/drawing/2014/main" id="{9B8577C5-665B-4A13-87B6-21045E3E32FF}"/>
              </a:ext>
            </a:extLst>
          </p:cNvPr>
          <p:cNvPicPr preferRelativeResize="0"/>
          <p:nvPr/>
        </p:nvPicPr>
        <p:blipFill rotWithShape="1">
          <a:blip r:embed="rId4">
            <a:alphaModFix/>
          </a:blip>
          <a:srcRect r="52718"/>
          <a:stretch/>
        </p:blipFill>
        <p:spPr>
          <a:xfrm>
            <a:off x="16560812" y="6729583"/>
            <a:ext cx="1687869" cy="1376592"/>
          </a:xfrm>
          <a:prstGeom prst="rect">
            <a:avLst/>
          </a:prstGeom>
          <a:noFill/>
          <a:ln>
            <a:noFill/>
          </a:ln>
          <a:scene3d>
            <a:camera prst="perspectiveFront"/>
            <a:lightRig rig="threePt" dir="t"/>
          </a:scene3d>
        </p:spPr>
      </p:pic>
      <p:pic>
        <p:nvPicPr>
          <p:cNvPr id="39" name="Google Shape;299;p6">
            <a:extLst>
              <a:ext uri="{FF2B5EF4-FFF2-40B4-BE49-F238E27FC236}">
                <a16:creationId xmlns:a16="http://schemas.microsoft.com/office/drawing/2014/main" id="{15502731-FDDC-4DB5-B281-DAE2EED74AE5}"/>
              </a:ext>
            </a:extLst>
          </p:cNvPr>
          <p:cNvPicPr preferRelativeResize="0"/>
          <p:nvPr/>
        </p:nvPicPr>
        <p:blipFill rotWithShape="1">
          <a:blip r:embed="rId5">
            <a:alphaModFix/>
          </a:blip>
          <a:srcRect/>
          <a:stretch/>
        </p:blipFill>
        <p:spPr>
          <a:xfrm>
            <a:off x="13220456" y="6729583"/>
            <a:ext cx="1365081" cy="1365081"/>
          </a:xfrm>
          <a:prstGeom prst="rect">
            <a:avLst/>
          </a:prstGeom>
          <a:noFill/>
          <a:ln>
            <a:noFill/>
          </a:ln>
          <a:scene3d>
            <a:camera prst="perspectiveFront"/>
            <a:lightRig rig="threePt" dir="t"/>
          </a:scene3d>
        </p:spPr>
      </p:pic>
      <p:pic>
        <p:nvPicPr>
          <p:cNvPr id="40" name="Google Shape;300;p6">
            <a:extLst>
              <a:ext uri="{FF2B5EF4-FFF2-40B4-BE49-F238E27FC236}">
                <a16:creationId xmlns:a16="http://schemas.microsoft.com/office/drawing/2014/main" id="{84FFDE55-A9BE-449F-8F33-669F74F9E978}"/>
              </a:ext>
            </a:extLst>
          </p:cNvPr>
          <p:cNvPicPr preferRelativeResize="0"/>
          <p:nvPr/>
        </p:nvPicPr>
        <p:blipFill rotWithShape="1">
          <a:blip r:embed="rId6">
            <a:alphaModFix/>
          </a:blip>
          <a:srcRect/>
          <a:stretch/>
        </p:blipFill>
        <p:spPr>
          <a:xfrm>
            <a:off x="15758054" y="8305986"/>
            <a:ext cx="1365081" cy="1325704"/>
          </a:xfrm>
          <a:prstGeom prst="rect">
            <a:avLst/>
          </a:prstGeom>
          <a:noFill/>
          <a:ln>
            <a:noFill/>
          </a:ln>
          <a:scene3d>
            <a:camera prst="perspectiveFront"/>
            <a:lightRig rig="threePt" dir="t"/>
          </a:scene3d>
        </p:spPr>
      </p:pic>
      <p:pic>
        <p:nvPicPr>
          <p:cNvPr id="41" name="Google Shape;301;p6">
            <a:extLst>
              <a:ext uri="{FF2B5EF4-FFF2-40B4-BE49-F238E27FC236}">
                <a16:creationId xmlns:a16="http://schemas.microsoft.com/office/drawing/2014/main" id="{6825E907-6FC7-4B89-AF8D-89428E0EC1B0}"/>
              </a:ext>
            </a:extLst>
          </p:cNvPr>
          <p:cNvPicPr preferRelativeResize="0"/>
          <p:nvPr/>
        </p:nvPicPr>
        <p:blipFill rotWithShape="1">
          <a:blip r:embed="rId7">
            <a:alphaModFix/>
          </a:blip>
          <a:srcRect/>
          <a:stretch/>
        </p:blipFill>
        <p:spPr>
          <a:xfrm>
            <a:off x="13822174" y="8280542"/>
            <a:ext cx="1376592" cy="1376592"/>
          </a:xfrm>
          <a:prstGeom prst="rect">
            <a:avLst/>
          </a:prstGeom>
          <a:noFill/>
          <a:ln>
            <a:noFill/>
          </a:ln>
          <a:scene3d>
            <a:camera prst="perspectiveFront"/>
            <a:lightRig rig="threePt" dir="t"/>
          </a:scene3d>
        </p:spPr>
      </p:pic>
      <p:pic>
        <p:nvPicPr>
          <p:cNvPr id="42" name="Google Shape;302;p6">
            <a:extLst>
              <a:ext uri="{FF2B5EF4-FFF2-40B4-BE49-F238E27FC236}">
                <a16:creationId xmlns:a16="http://schemas.microsoft.com/office/drawing/2014/main" id="{17DB8F7D-A59A-4843-ADFB-2777EDFE1260}"/>
              </a:ext>
            </a:extLst>
          </p:cNvPr>
          <p:cNvPicPr preferRelativeResize="0"/>
          <p:nvPr/>
        </p:nvPicPr>
        <p:blipFill rotWithShape="1">
          <a:blip r:embed="rId8">
            <a:alphaModFix/>
          </a:blip>
          <a:srcRect/>
          <a:stretch/>
        </p:blipFill>
        <p:spPr>
          <a:xfrm>
            <a:off x="14884446" y="6303282"/>
            <a:ext cx="1575245" cy="1325702"/>
          </a:xfrm>
          <a:prstGeom prst="rect">
            <a:avLst/>
          </a:prstGeom>
          <a:noFill/>
          <a:ln>
            <a:noFill/>
          </a:ln>
          <a:scene3d>
            <a:camera prst="perspectiveFront"/>
            <a:lightRig rig="threePt" dir="t"/>
          </a:scene3d>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28" name="Google Shape;1428;gf5d93c4d0e_2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29" name="Google Shape;1429;gf5d93c4d0e_2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30" name="Google Shape;1430;gf5d93c4d0e_2_0"/>
          <p:cNvSpPr txBox="1"/>
          <p:nvPr/>
        </p:nvSpPr>
        <p:spPr>
          <a:xfrm>
            <a:off x="1780517" y="2487748"/>
            <a:ext cx="12849884" cy="1107965"/>
          </a:xfrm>
          <a:prstGeom prst="rect">
            <a:avLst/>
          </a:prstGeom>
          <a:noFill/>
          <a:ln>
            <a:noFill/>
          </a:ln>
        </p:spPr>
        <p:txBody>
          <a:bodyPr spcFirstLastPara="1" wrap="square" lIns="91425" tIns="91425" rIns="91425" bIns="91425" anchor="t" anchorCtr="0">
            <a:spAutoFit/>
          </a:bodyPr>
          <a:lstStyle/>
          <a:p>
            <a:pPr marL="88900" marR="0" lvl="0" algn="l" rtl="0">
              <a:lnSpc>
                <a:spcPct val="150000"/>
              </a:lnSpc>
              <a:spcBef>
                <a:spcPts val="0"/>
              </a:spcBef>
              <a:spcAft>
                <a:spcPts val="0"/>
              </a:spcAft>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latin typeface="Noto Sans KR Medium" panose="020B0600000000000000" pitchFamily="34" charset="-127"/>
                <a:ea typeface="Noto Sans KR Medium" panose="020B0600000000000000" pitchFamily="34" charset="-127"/>
                <a:cs typeface="Roboto"/>
                <a:sym typeface="Roboto"/>
              </a:rPr>
              <a:t>https://sites.google.com/view/cheolwon-yang/koself?authuser=0</a:t>
            </a:r>
            <a:endParaRPr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marR="0" lvl="0" algn="l" rtl="0">
              <a:lnSpc>
                <a:spcPct val="150000"/>
              </a:lnSpc>
              <a:spcBef>
                <a:spcPts val="0"/>
              </a:spcBef>
              <a:spcAft>
                <a:spcPts val="0"/>
              </a:spcAft>
              <a:buSzPts val="2200"/>
            </a:pP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긍부정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라벨링</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훈련</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데이터</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자료</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rPr>
              <a:t>https://github.com/e9t/nsmc/</a:t>
            </a:r>
            <a:endParaRPr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endParaRPr>
          </a:p>
        </p:txBody>
      </p:sp>
      <p:sp>
        <p:nvSpPr>
          <p:cNvPr id="7" name="Google Shape;948;p28">
            <a:extLst>
              <a:ext uri="{FF2B5EF4-FFF2-40B4-BE49-F238E27FC236}">
                <a16:creationId xmlns:a16="http://schemas.microsoft.com/office/drawing/2014/main" id="{2D6D005C-C5A4-4835-8F95-F992DDFD7346}"/>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cs typeface="Nanum Gothic"/>
                <a:sym typeface="Nanum Gothic"/>
              </a:rPr>
              <a:t>참고 자료</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8" name="Google Shape;992;p30">
            <a:extLst>
              <a:ext uri="{FF2B5EF4-FFF2-40B4-BE49-F238E27FC236}">
                <a16:creationId xmlns:a16="http://schemas.microsoft.com/office/drawing/2014/main" id="{6200AB36-D499-4C30-9A89-28B2731EA67D}"/>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 name="Google Shape;373;p8">
            <a:extLst>
              <a:ext uri="{FF2B5EF4-FFF2-40B4-BE49-F238E27FC236}">
                <a16:creationId xmlns:a16="http://schemas.microsoft.com/office/drawing/2014/main" id="{8A96EC44-A8CD-4A5E-BA49-A530CD58AE4E}"/>
              </a:ext>
            </a:extLst>
          </p:cNvPr>
          <p:cNvSpPr txBox="1"/>
          <p:nvPr/>
        </p:nvSpPr>
        <p:spPr>
          <a:xfrm>
            <a:off x="1327375" y="1890216"/>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데이터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373;p8">
            <a:extLst>
              <a:ext uri="{FF2B5EF4-FFF2-40B4-BE49-F238E27FC236}">
                <a16:creationId xmlns:a16="http://schemas.microsoft.com/office/drawing/2014/main" id="{5A9BA9E7-C03B-446A-BC99-9309B47EA837}"/>
              </a:ext>
            </a:extLst>
          </p:cNvPr>
          <p:cNvSpPr txBox="1"/>
          <p:nvPr/>
        </p:nvSpPr>
        <p:spPr>
          <a:xfrm>
            <a:off x="1327375" y="3679395"/>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모델링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373;p8">
            <a:extLst>
              <a:ext uri="{FF2B5EF4-FFF2-40B4-BE49-F238E27FC236}">
                <a16:creationId xmlns:a16="http://schemas.microsoft.com/office/drawing/2014/main" id="{74ED8C38-FDFB-45B0-97D3-172B82F84E34}"/>
              </a:ext>
            </a:extLst>
          </p:cNvPr>
          <p:cNvSpPr txBox="1"/>
          <p:nvPr/>
        </p:nvSpPr>
        <p:spPr>
          <a:xfrm>
            <a:off x="1327375" y="6395807"/>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논문 및 연구 자료</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2" name="Google Shape;1430;gf5d93c4d0e_2_0">
            <a:extLst>
              <a:ext uri="{FF2B5EF4-FFF2-40B4-BE49-F238E27FC236}">
                <a16:creationId xmlns:a16="http://schemas.microsoft.com/office/drawing/2014/main" id="{474A2499-C5B4-42EC-9902-01E24A35FF3D}"/>
              </a:ext>
            </a:extLst>
          </p:cNvPr>
          <p:cNvSpPr txBox="1"/>
          <p:nvPr/>
        </p:nvSpPr>
        <p:spPr>
          <a:xfrm>
            <a:off x="1780517" y="6913868"/>
            <a:ext cx="17190427" cy="2954625"/>
          </a:xfrm>
          <a:prstGeom prst="rect">
            <a:avLst/>
          </a:prstGeom>
          <a:noFill/>
          <a:ln>
            <a:noFill/>
          </a:ln>
        </p:spPr>
        <p:txBody>
          <a:bodyPr spcFirstLastPara="1" wrap="square" lIns="91425" tIns="91425" rIns="91425" bIns="91425" anchor="t" anchorCtr="0">
            <a:spAutoFit/>
          </a:bodyPr>
          <a:lstStyle/>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강유</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「Accurate Multivariate Stock Movement Prediction via Data-Axis Transformer with Multi-Level Contexts」</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2017,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숭실대학교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대학원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김기준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분석과</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시계열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등락</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한국증권학회지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조수지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2인,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기업</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재무분석을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위한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한국은행</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통계기획팀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뉴스심리지수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(NSI)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개요</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및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특성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2020,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서울시립대학교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전종준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경제용어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구축방안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연구</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2018,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한국빅데이터학회지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김다예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1인, 「Word2Vec을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활용한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방향성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예측용</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endParaRPr>
          </a:p>
        </p:txBody>
      </p:sp>
      <p:sp>
        <p:nvSpPr>
          <p:cNvPr id="14" name="TextBox 13">
            <a:extLst>
              <a:ext uri="{FF2B5EF4-FFF2-40B4-BE49-F238E27FC236}">
                <a16:creationId xmlns:a16="http://schemas.microsoft.com/office/drawing/2014/main" id="{8767BF03-72BD-4D0F-9368-DF1538E3EC84}"/>
              </a:ext>
            </a:extLst>
          </p:cNvPr>
          <p:cNvSpPr txBox="1"/>
          <p:nvPr/>
        </p:nvSpPr>
        <p:spPr>
          <a:xfrm>
            <a:off x="1780517" y="4312385"/>
            <a:ext cx="11993880" cy="1884811"/>
          </a:xfrm>
          <a:prstGeom prst="rect">
            <a:avLst/>
          </a:prstGeom>
          <a:noFill/>
        </p:spPr>
        <p:txBody>
          <a:bodyPr wrap="square">
            <a:spAutoFit/>
          </a:bodyPr>
          <a:lstStyle/>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자연어 처리</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https://wikidocs.net/21698</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Malgun Gothic"/>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VADER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사용법</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https://nicola-ml.tistory.com/45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ARIMA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모형 정상성 확인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https://dinonotes.com/archives/2476 , https://skyeong.net/285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유사도 파악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rPr>
              <a:t>https://inahjeon.github.io/fasttext/</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48;p28">
            <a:extLst>
              <a:ext uri="{FF2B5EF4-FFF2-40B4-BE49-F238E27FC236}">
                <a16:creationId xmlns:a16="http://schemas.microsoft.com/office/drawing/2014/main" id="{1F4A28AE-BA43-45DD-80CA-3EFCE23B44D7}"/>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en-US" altLang="ko-KR"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2021. 10. 07. </a:t>
            </a:r>
            <a:r>
              <a:rPr lang="ko-KR" altLang="en-US"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실제 주가 등락과 예측 확률 비교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8" name="Google Shape;992;p30">
            <a:extLst>
              <a:ext uri="{FF2B5EF4-FFF2-40B4-BE49-F238E27FC236}">
                <a16:creationId xmlns:a16="http://schemas.microsoft.com/office/drawing/2014/main" id="{55E9FD15-16C5-4975-8B7E-46414920F337}"/>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A</a:t>
            </a:r>
            <a:r>
              <a:rPr lang="en-US" altLang="ko-KR" sz="4000" b="1" dirty="0">
                <a:solidFill>
                  <a:srgbClr val="212D50"/>
                </a:solidFill>
                <a:latin typeface="Noto Sans KR Medium" panose="020B0600000000000000" pitchFamily="34" charset="-127"/>
                <a:ea typeface="Noto Sans KR Medium" panose="020B0600000000000000" pitchFamily="34" charset="-127"/>
              </a:rPr>
              <a:t>ppendix.</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1026" name="Picture 2">
            <a:extLst>
              <a:ext uri="{FF2B5EF4-FFF2-40B4-BE49-F238E27FC236}">
                <a16:creationId xmlns:a16="http://schemas.microsoft.com/office/drawing/2014/main" id="{C5E8B451-62B5-4E01-9678-1585EEF56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48" t="18167" r="2106" b="11261"/>
          <a:stretch/>
        </p:blipFill>
        <p:spPr bwMode="auto">
          <a:xfrm>
            <a:off x="1689657" y="3427604"/>
            <a:ext cx="2274548" cy="13776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60715B2-9557-44D0-9138-C61E9A9A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164" y="5466564"/>
            <a:ext cx="2332715" cy="1377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1420D1-E626-4366-BB26-12D89EEDD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104" t="20795" r="1689" b="6480"/>
          <a:stretch/>
        </p:blipFill>
        <p:spPr bwMode="auto">
          <a:xfrm>
            <a:off x="4690124" y="3265270"/>
            <a:ext cx="2509013" cy="16326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19D783E-480C-442C-9A58-360E0E451A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847"/>
          <a:stretch/>
        </p:blipFill>
        <p:spPr bwMode="auto">
          <a:xfrm>
            <a:off x="4563860" y="5396773"/>
            <a:ext cx="2813137" cy="1706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BB2013-04A1-4C4A-9682-A7B22D67D2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906" t="19572" r="2432" b="9284"/>
          <a:stretch/>
        </p:blipFill>
        <p:spPr bwMode="auto">
          <a:xfrm>
            <a:off x="7817068" y="3278612"/>
            <a:ext cx="2756020" cy="15266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62883967-6752-49F8-9441-3D344B482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977" y="5378149"/>
            <a:ext cx="2973927" cy="1703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69F2F93-81AA-447A-BDA4-F28416368AC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336" t="23597" r="1977" b="7320"/>
          <a:stretch/>
        </p:blipFill>
        <p:spPr bwMode="auto">
          <a:xfrm>
            <a:off x="11035151" y="3350249"/>
            <a:ext cx="2496601" cy="13829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655CBFAF-8DB2-4DDC-9EF1-9A2F43824D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3363" y="5378149"/>
            <a:ext cx="29908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94B560-68DC-4004-AEB8-E28982BB122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658" t="13846"/>
          <a:stretch/>
        </p:blipFill>
        <p:spPr bwMode="auto">
          <a:xfrm>
            <a:off x="14254644" y="3214089"/>
            <a:ext cx="2637422" cy="17163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414952A9-6364-4322-8C94-F577627507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04260" y="5326266"/>
            <a:ext cx="3326900" cy="1709233"/>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75;p15">
            <a:extLst>
              <a:ext uri="{FF2B5EF4-FFF2-40B4-BE49-F238E27FC236}">
                <a16:creationId xmlns:a16="http://schemas.microsoft.com/office/drawing/2014/main" id="{AB0155A4-7F69-498A-83E0-4948EDAE1411}"/>
              </a:ext>
            </a:extLst>
          </p:cNvPr>
          <p:cNvSpPr txBox="1"/>
          <p:nvPr/>
        </p:nvSpPr>
        <p:spPr>
          <a:xfrm>
            <a:off x="1502227"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삼성전자</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49" name="Google Shape;593;p15">
            <a:extLst>
              <a:ext uri="{FF2B5EF4-FFF2-40B4-BE49-F238E27FC236}">
                <a16:creationId xmlns:a16="http://schemas.microsoft.com/office/drawing/2014/main" id="{B7EFC426-C4FF-4176-A3BA-6F992AE6311E}"/>
              </a:ext>
            </a:extLst>
          </p:cNvPr>
          <p:cNvSpPr txBox="1"/>
          <p:nvPr/>
        </p:nvSpPr>
        <p:spPr>
          <a:xfrm>
            <a:off x="4431697" y="2445395"/>
            <a:ext cx="294124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SK하이닉스</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 name="Google Shape;594;p15">
            <a:extLst>
              <a:ext uri="{FF2B5EF4-FFF2-40B4-BE49-F238E27FC236}">
                <a16:creationId xmlns:a16="http://schemas.microsoft.com/office/drawing/2014/main" id="{77BE2467-A331-4A8A-B634-5627BBBE3579}"/>
              </a:ext>
            </a:extLst>
          </p:cNvPr>
          <p:cNvSpPr txBox="1"/>
          <p:nvPr/>
        </p:nvSpPr>
        <p:spPr>
          <a:xfrm>
            <a:off x="7799389"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LG화학</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5" name="Google Shape;595;p15">
            <a:extLst>
              <a:ext uri="{FF2B5EF4-FFF2-40B4-BE49-F238E27FC236}">
                <a16:creationId xmlns:a16="http://schemas.microsoft.com/office/drawing/2014/main" id="{4536AFB1-F3E7-446B-845F-278641B8227C}"/>
              </a:ext>
            </a:extLst>
          </p:cNvPr>
          <p:cNvSpPr txBox="1"/>
          <p:nvPr/>
        </p:nvSpPr>
        <p:spPr>
          <a:xfrm>
            <a:off x="11337408" y="2443275"/>
            <a:ext cx="200890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현대차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73" name="Google Shape;596;p15">
            <a:extLst>
              <a:ext uri="{FF2B5EF4-FFF2-40B4-BE49-F238E27FC236}">
                <a16:creationId xmlns:a16="http://schemas.microsoft.com/office/drawing/2014/main" id="{7F01754E-8357-473D-B763-3456AF67317C}"/>
              </a:ext>
            </a:extLst>
          </p:cNvPr>
          <p:cNvSpPr txBox="1"/>
          <p:nvPr/>
        </p:nvSpPr>
        <p:spPr>
          <a:xfrm>
            <a:off x="14420340" y="2437732"/>
            <a:ext cx="2209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셀트리온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80" name="Google Shape;954;p28">
            <a:extLst>
              <a:ext uri="{FF2B5EF4-FFF2-40B4-BE49-F238E27FC236}">
                <a16:creationId xmlns:a16="http://schemas.microsoft.com/office/drawing/2014/main" id="{2E831347-2345-47BC-88EB-F20D0FFBE24E}"/>
              </a:ext>
            </a:extLst>
          </p:cNvPr>
          <p:cNvSpPr/>
          <p:nvPr/>
        </p:nvSpPr>
        <p:spPr>
          <a:xfrm>
            <a:off x="4312380"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1" name="Google Shape;954;p28">
            <a:extLst>
              <a:ext uri="{FF2B5EF4-FFF2-40B4-BE49-F238E27FC236}">
                <a16:creationId xmlns:a16="http://schemas.microsoft.com/office/drawing/2014/main" id="{2503BAC9-FC3B-4CDB-BF6A-247F5DB4A4B0}"/>
              </a:ext>
            </a:extLst>
          </p:cNvPr>
          <p:cNvSpPr/>
          <p:nvPr/>
        </p:nvSpPr>
        <p:spPr>
          <a:xfrm>
            <a:off x="761835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2" name="Google Shape;954;p28">
            <a:extLst>
              <a:ext uri="{FF2B5EF4-FFF2-40B4-BE49-F238E27FC236}">
                <a16:creationId xmlns:a16="http://schemas.microsoft.com/office/drawing/2014/main" id="{186F52CF-A7BF-4207-8E66-FF298A848E3A}"/>
              </a:ext>
            </a:extLst>
          </p:cNvPr>
          <p:cNvSpPr/>
          <p:nvPr/>
        </p:nvSpPr>
        <p:spPr>
          <a:xfrm>
            <a:off x="1393948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83" name="Google Shape;1167;gf598ca5f18_5_11">
            <a:extLst>
              <a:ext uri="{FF2B5EF4-FFF2-40B4-BE49-F238E27FC236}">
                <a16:creationId xmlns:a16="http://schemas.microsoft.com/office/drawing/2014/main" id="{0B8E516F-A416-43A9-9358-61DBAE79A9BB}"/>
              </a:ext>
            </a:extLst>
          </p:cNvPr>
          <p:cNvPicPr preferRelativeResize="0"/>
          <p:nvPr/>
        </p:nvPicPr>
        <p:blipFill rotWithShape="1">
          <a:blip r:embed="rId13">
            <a:alphaModFix/>
          </a:blip>
          <a:srcRect/>
          <a:stretch/>
        </p:blipFill>
        <p:spPr>
          <a:xfrm>
            <a:off x="3945731" y="7881663"/>
            <a:ext cx="11125200" cy="2201909"/>
          </a:xfrm>
          <a:prstGeom prst="rect">
            <a:avLst/>
          </a:prstGeom>
          <a:noFill/>
          <a:ln>
            <a:noFill/>
          </a:ln>
        </p:spPr>
      </p:pic>
      <p:sp>
        <p:nvSpPr>
          <p:cNvPr id="89" name="직사각형 88">
            <a:extLst>
              <a:ext uri="{FF2B5EF4-FFF2-40B4-BE49-F238E27FC236}">
                <a16:creationId xmlns:a16="http://schemas.microsoft.com/office/drawing/2014/main" id="{541B12C0-98EA-4D5C-8E4A-3FA5E5902C17}"/>
              </a:ext>
            </a:extLst>
          </p:cNvPr>
          <p:cNvSpPr/>
          <p:nvPr/>
        </p:nvSpPr>
        <p:spPr>
          <a:xfrm>
            <a:off x="8678927" y="8164030"/>
            <a:ext cx="5941048" cy="163834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Google Shape;1168;gf598ca5f18_5_11">
            <a:extLst>
              <a:ext uri="{FF2B5EF4-FFF2-40B4-BE49-F238E27FC236}">
                <a16:creationId xmlns:a16="http://schemas.microsoft.com/office/drawing/2014/main" id="{2333CDCA-D2CF-4B15-9C99-B78ECC1336EC}"/>
              </a:ext>
            </a:extLst>
          </p:cNvPr>
          <p:cNvSpPr txBox="1"/>
          <p:nvPr/>
        </p:nvSpPr>
        <p:spPr>
          <a:xfrm>
            <a:off x="4113214" y="8578900"/>
            <a:ext cx="5010496"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ko-KR" altLang="en-US" sz="3600" b="1" dirty="0">
                <a:solidFill>
                  <a:srgbClr val="FFD966"/>
                </a:solidFill>
                <a:latin typeface="Noto Sans KR Medium" panose="020B0600000000000000" pitchFamily="34" charset="-127"/>
                <a:ea typeface="Noto Sans KR Medium" panose="020B0600000000000000" pitchFamily="34" charset="-127"/>
                <a:cs typeface="Roboto"/>
                <a:sym typeface="Roboto"/>
              </a:rPr>
              <a:t>실제 예측 결과</a:t>
            </a:r>
            <a:r>
              <a:rPr lang="en-US" sz="36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600" b="1" dirty="0">
                <a:solidFill>
                  <a:schemeClr val="lt1"/>
                </a:solidFill>
                <a:latin typeface="Noto Sans KR Medium" panose="020B0600000000000000" pitchFamily="34" charset="-127"/>
                <a:ea typeface="Noto Sans KR Medium" panose="020B0600000000000000" pitchFamily="34" charset="-127"/>
                <a:cs typeface="Roboto"/>
                <a:sym typeface="Roboto"/>
              </a:rPr>
              <a:t>⇒</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2" name="Google Shape;1168;gf598ca5f18_5_11">
            <a:extLst>
              <a:ext uri="{FF2B5EF4-FFF2-40B4-BE49-F238E27FC236}">
                <a16:creationId xmlns:a16="http://schemas.microsoft.com/office/drawing/2014/main" id="{01F327D6-9773-4AC3-85D6-62AEB6D0FA68}"/>
              </a:ext>
            </a:extLst>
          </p:cNvPr>
          <p:cNvSpPr txBox="1"/>
          <p:nvPr/>
        </p:nvSpPr>
        <p:spPr>
          <a:xfrm>
            <a:off x="9867856" y="8989766"/>
            <a:ext cx="3764459"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60%</a:t>
            </a: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 </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3" name="Google Shape;1168;gf598ca5f18_5_11">
            <a:extLst>
              <a:ext uri="{FF2B5EF4-FFF2-40B4-BE49-F238E27FC236}">
                <a16:creationId xmlns:a16="http://schemas.microsoft.com/office/drawing/2014/main" id="{92275F6E-CE30-47BC-8390-421619981394}"/>
              </a:ext>
            </a:extLst>
          </p:cNvPr>
          <p:cNvSpPr txBox="1"/>
          <p:nvPr/>
        </p:nvSpPr>
        <p:spPr>
          <a:xfrm>
            <a:off x="8593484" y="8253300"/>
            <a:ext cx="6111933"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5</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개 종목 중 </a:t>
            </a: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3</a:t>
            </a:r>
            <a:r>
              <a:rPr lang="ko-KR" altLang="en-US" sz="3600" b="1" dirty="0">
                <a:solidFill>
                  <a:srgbClr val="C00000"/>
                </a:solidFill>
                <a:latin typeface="Noto Sans KR Medium" panose="020B0600000000000000" pitchFamily="34" charset="-127"/>
                <a:ea typeface="Noto Sans KR Medium" panose="020B0600000000000000" pitchFamily="34" charset="-127"/>
                <a:cs typeface="Roboto"/>
                <a:sym typeface="Roboto"/>
              </a:rPr>
              <a:t>개 종목</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 예측</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29" name="Google Shape;1427;gf5d93c4d0e_2_0">
            <a:extLst>
              <a:ext uri="{FF2B5EF4-FFF2-40B4-BE49-F238E27FC236}">
                <a16:creationId xmlns:a16="http://schemas.microsoft.com/office/drawing/2014/main" id="{782B287B-E9D5-4C41-BE87-AF2CFB1AF9A1}"/>
              </a:ext>
            </a:extLst>
          </p:cNvPr>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1428;gf5d93c4d0e_2_0">
            <a:extLst>
              <a:ext uri="{FF2B5EF4-FFF2-40B4-BE49-F238E27FC236}">
                <a16:creationId xmlns:a16="http://schemas.microsoft.com/office/drawing/2014/main" id="{2CED0683-C3CD-48F8-816B-191469B5F31B}"/>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31" name="Google Shape;1429;gf5d93c4d0e_2_0">
            <a:extLst>
              <a:ext uri="{FF2B5EF4-FFF2-40B4-BE49-F238E27FC236}">
                <a16:creationId xmlns:a16="http://schemas.microsoft.com/office/drawing/2014/main" id="{57E4C3B7-DDB0-44DF-B87E-6C42C486FFD2}"/>
              </a:ext>
            </a:extLst>
          </p:cNvPr>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extLst>
      <p:ext uri="{BB962C8B-B14F-4D97-AF65-F5344CB8AC3E}">
        <p14:creationId xmlns:p14="http://schemas.microsoft.com/office/powerpoint/2010/main" val="40677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a:stretch/>
        </p:blipFill>
        <p:spPr>
          <a:xfrm>
            <a:off x="7051452"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r="4970"/>
          <a:stretch/>
        </p:blipFill>
        <p:spPr>
          <a:xfrm>
            <a:off x="7205589"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a:stretch/>
        </p:blipFill>
        <p:spPr>
          <a:xfrm>
            <a:off x="6507504" y="4654332"/>
            <a:ext cx="556776" cy="76190"/>
          </a:xfrm>
          <a:prstGeom prst="rect">
            <a:avLst/>
          </a:prstGeom>
          <a:noFill/>
          <a:ln>
            <a:noFill/>
          </a:ln>
        </p:spPr>
      </p:pic>
      <p:pic>
        <p:nvPicPr>
          <p:cNvPr id="240" name="Google Shape;240;gf59b30ca06_1_5"/>
          <p:cNvPicPr preferRelativeResize="0"/>
          <p:nvPr/>
        </p:nvPicPr>
        <p:blipFill rotWithShape="1">
          <a:blip r:embed="rId3">
            <a:alphaModFix/>
          </a:blip>
          <a:srcRect/>
          <a:stretch/>
        </p:blipFill>
        <p:spPr>
          <a:xfrm>
            <a:off x="1478304" y="2555563"/>
            <a:ext cx="5029200" cy="3833409"/>
          </a:xfrm>
          <a:prstGeom prst="rect">
            <a:avLst/>
          </a:prstGeom>
          <a:noFill/>
          <a:ln>
            <a:noFill/>
          </a:ln>
        </p:spPr>
      </p:pic>
      <p:pic>
        <p:nvPicPr>
          <p:cNvPr id="241" name="Google Shape;241;gf59b30ca06_1_5"/>
          <p:cNvPicPr preferRelativeResize="0"/>
          <p:nvPr/>
        </p:nvPicPr>
        <p:blipFill rotWithShape="1">
          <a:blip r:embed="rId6">
            <a:alphaModFix/>
          </a:blip>
          <a:srcRect/>
          <a:stretch/>
        </p:blipFill>
        <p:spPr>
          <a:xfrm rot="5400000">
            <a:off x="5366350"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43" name="Google Shape;243;gf59b30ca06_1_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6</a:t>
            </a:fld>
            <a:r>
              <a:rPr lang="en-US" sz="1050" b="1">
                <a:solidFill>
                  <a:srgbClr val="212D50"/>
                </a:solidFil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46" name="Google Shape;246;gf59b30ca06_1_5"/>
          <p:cNvPicPr preferRelativeResize="0"/>
          <p:nvPr/>
        </p:nvPicPr>
        <p:blipFill rotWithShape="1">
          <a:blip r:embed="rId5">
            <a:alphaModFix/>
          </a:blip>
          <a:srcRect/>
          <a:stretch/>
        </p:blipFill>
        <p:spPr>
          <a:xfrm>
            <a:off x="15906923" y="5699573"/>
            <a:ext cx="556776" cy="76190"/>
          </a:xfrm>
          <a:prstGeom prst="rect">
            <a:avLst/>
          </a:prstGeom>
          <a:noFill/>
          <a:ln>
            <a:noFill/>
          </a:ln>
        </p:spPr>
      </p:pic>
      <p:pic>
        <p:nvPicPr>
          <p:cNvPr id="247" name="Google Shape;247;gf59b30ca06_1_5"/>
          <p:cNvPicPr preferRelativeResize="0"/>
          <p:nvPr/>
        </p:nvPicPr>
        <p:blipFill rotWithShape="1">
          <a:blip r:embed="rId3">
            <a:alphaModFix/>
          </a:blip>
          <a:srcRect/>
          <a:stretch/>
        </p:blipFill>
        <p:spPr>
          <a:xfrm>
            <a:off x="12576969" y="2558773"/>
            <a:ext cx="5029200" cy="3833409"/>
          </a:xfrm>
          <a:prstGeom prst="rect">
            <a:avLst/>
          </a:prstGeom>
          <a:noFill/>
          <a:ln>
            <a:noFill/>
          </a:ln>
        </p:spPr>
      </p:pic>
      <p:pic>
        <p:nvPicPr>
          <p:cNvPr id="248" name="Google Shape;248;gf59b30ca06_1_5"/>
          <p:cNvPicPr preferRelativeResize="0"/>
          <p:nvPr/>
        </p:nvPicPr>
        <p:blipFill rotWithShape="1">
          <a:blip r:embed="rId5">
            <a:alphaModFix/>
          </a:blip>
          <a:srcRect/>
          <a:stretch/>
        </p:blipFill>
        <p:spPr>
          <a:xfrm>
            <a:off x="12060265" y="4654992"/>
            <a:ext cx="556776" cy="76190"/>
          </a:xfrm>
          <a:prstGeom prst="rect">
            <a:avLst/>
          </a:prstGeom>
          <a:noFill/>
          <a:ln>
            <a:noFill/>
          </a:ln>
        </p:spPr>
      </p:pic>
      <p:pic>
        <p:nvPicPr>
          <p:cNvPr id="249" name="Google Shape;249;gf59b30ca06_1_5"/>
          <p:cNvPicPr preferRelativeResize="0"/>
          <p:nvPr/>
        </p:nvPicPr>
        <p:blipFill rotWithShape="1">
          <a:blip r:embed="rId6">
            <a:alphaModFix/>
          </a:blip>
          <a:srcRect/>
          <a:stretch/>
        </p:blipFill>
        <p:spPr>
          <a:xfrm rot="5400000">
            <a:off x="10919111" y="6044096"/>
            <a:ext cx="2837316" cy="129507"/>
          </a:xfrm>
          <a:prstGeom prst="rect">
            <a:avLst/>
          </a:prstGeom>
          <a:noFill/>
          <a:ln>
            <a:noFill/>
          </a:ln>
        </p:spPr>
      </p:pic>
      <p:sp>
        <p:nvSpPr>
          <p:cNvPr id="250" name="Google Shape;250;gf59b30ca06_1_5"/>
          <p:cNvSpPr/>
          <p:nvPr/>
        </p:nvSpPr>
        <p:spPr>
          <a:xfrm>
            <a:off x="3132098" y="7560375"/>
            <a:ext cx="12595500" cy="2051700"/>
          </a:xfrm>
          <a:prstGeom prst="rect">
            <a:avLst/>
          </a:prstGeom>
          <a:solidFill>
            <a:srgbClr val="A696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51" name="Google Shape;251;gf59b30ca06_1_5"/>
          <p:cNvPicPr preferRelativeResize="0"/>
          <p:nvPr/>
        </p:nvPicPr>
        <p:blipFill rotWithShape="1">
          <a:blip r:embed="rId7">
            <a:alphaModFix/>
          </a:blip>
          <a:srcRect/>
          <a:stretch/>
        </p:blipFill>
        <p:spPr>
          <a:xfrm>
            <a:off x="1584255" y="2806330"/>
            <a:ext cx="4817298" cy="3004975"/>
          </a:xfrm>
          <a:prstGeom prst="rect">
            <a:avLst/>
          </a:prstGeom>
          <a:noFill/>
          <a:ln>
            <a:noFill/>
          </a:ln>
        </p:spPr>
      </p:pic>
      <p:pic>
        <p:nvPicPr>
          <p:cNvPr id="252" name="Google Shape;252;gf59b30ca06_1_5"/>
          <p:cNvPicPr preferRelativeResize="0"/>
          <p:nvPr/>
        </p:nvPicPr>
        <p:blipFill rotWithShape="1">
          <a:blip r:embed="rId8">
            <a:alphaModFix/>
          </a:blip>
          <a:srcRect r="17450" b="2752"/>
          <a:stretch/>
        </p:blipFill>
        <p:spPr>
          <a:xfrm>
            <a:off x="12853042" y="2761807"/>
            <a:ext cx="4551061" cy="3474193"/>
          </a:xfrm>
          <a:prstGeom prst="rect">
            <a:avLst/>
          </a:prstGeom>
          <a:noFill/>
          <a:ln>
            <a:noFill/>
          </a:ln>
        </p:spPr>
      </p:pic>
      <p:sp>
        <p:nvSpPr>
          <p:cNvPr id="253" name="Google Shape;253;gf59b30ca06_1_5"/>
          <p:cNvSpPr/>
          <p:nvPr/>
        </p:nvSpPr>
        <p:spPr>
          <a:xfrm>
            <a:off x="2321247" y="6200731"/>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4" name="Google Shape;254;gf59b30ca06_1_5"/>
          <p:cNvSpPr/>
          <p:nvPr/>
        </p:nvSpPr>
        <p:spPr>
          <a:xfrm>
            <a:off x="8048295" y="6189491"/>
            <a:ext cx="30699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5" name="Google Shape;255;gf59b30ca06_1_5"/>
          <p:cNvSpPr/>
          <p:nvPr/>
        </p:nvSpPr>
        <p:spPr>
          <a:xfrm>
            <a:off x="13318053" y="6291605"/>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6" name="Google Shape;256;gf59b30ca06_1_5"/>
          <p:cNvSpPr txBox="1"/>
          <p:nvPr/>
        </p:nvSpPr>
        <p:spPr>
          <a:xfrm>
            <a:off x="2716374" y="6290963"/>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주식</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입문자의</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증가</a:t>
            </a:r>
            <a:endParaRPr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7" name="Google Shape;257;gf59b30ca06_1_5"/>
          <p:cNvSpPr txBox="1"/>
          <p:nvPr/>
        </p:nvSpPr>
        <p:spPr>
          <a:xfrm>
            <a:off x="8295800" y="6290975"/>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주식 콘텐츠 수 증가</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8" name="Google Shape;258;gf59b30ca06_1_5"/>
          <p:cNvSpPr txBox="1"/>
          <p:nvPr/>
        </p:nvSpPr>
        <p:spPr>
          <a:xfrm>
            <a:off x="13477953" y="6370063"/>
            <a:ext cx="30570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개인 투자자 및 빚투 급증</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60" name="Google Shape;260;gf59b30ca06_1_5"/>
          <p:cNvSpPr/>
          <p:nvPr/>
        </p:nvSpPr>
        <p:spPr>
          <a:xfrm>
            <a:off x="3897848" y="814332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61" name="Google Shape;261;gf59b30ca06_1_5"/>
          <p:cNvSpPr/>
          <p:nvPr/>
        </p:nvSpPr>
        <p:spPr>
          <a:xfrm>
            <a:off x="3897848" y="888627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7" name="Google Shape;224;p5">
            <a:extLst>
              <a:ext uri="{FF2B5EF4-FFF2-40B4-BE49-F238E27FC236}">
                <a16:creationId xmlns:a16="http://schemas.microsoft.com/office/drawing/2014/main" id="{6092C7B4-C987-427E-91BD-2EFF66DC1102}"/>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8" name="Google Shape;225;p5">
            <a:extLst>
              <a:ext uri="{FF2B5EF4-FFF2-40B4-BE49-F238E27FC236}">
                <a16:creationId xmlns:a16="http://schemas.microsoft.com/office/drawing/2014/main" id="{E396FEA6-1397-4A96-9009-7C59CF63FB57}"/>
              </a:ext>
            </a:extLst>
          </p:cNvPr>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4" name="TextBox 3">
            <a:extLst>
              <a:ext uri="{FF2B5EF4-FFF2-40B4-BE49-F238E27FC236}">
                <a16:creationId xmlns:a16="http://schemas.microsoft.com/office/drawing/2014/main" id="{89FFBE30-CB17-47CC-8CBF-6F0219076557}"/>
              </a:ext>
            </a:extLst>
          </p:cNvPr>
          <p:cNvSpPr txBox="1"/>
          <p:nvPr/>
        </p:nvSpPr>
        <p:spPr>
          <a:xfrm>
            <a:off x="4294374" y="7998003"/>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투자에 대한 관심이 높아지면서 개인 투자자</a:t>
            </a:r>
            <a:r>
              <a:rPr lang="en-US" altLang="ko-K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입문자가 증가함</a:t>
            </a:r>
          </a:p>
        </p:txBody>
      </p:sp>
      <p:sp>
        <p:nvSpPr>
          <p:cNvPr id="34" name="TextBox 33">
            <a:extLst>
              <a:ext uri="{FF2B5EF4-FFF2-40B4-BE49-F238E27FC236}">
                <a16:creationId xmlns:a16="http://schemas.microsoft.com/office/drawing/2014/main" id="{E8C4ED55-67AB-4A39-A126-0A66D3476E7F}"/>
              </a:ext>
            </a:extLst>
          </p:cNvPr>
          <p:cNvSpPr txBox="1"/>
          <p:nvPr/>
        </p:nvSpPr>
        <p:spPr>
          <a:xfrm>
            <a:off x="4278654" y="8740025"/>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유튜브 등 다양한 주식 관련 콘텐츠가 등장하며 </a:t>
            </a:r>
            <a:r>
              <a:rPr lang="ko-KR" altLang="en-US" sz="2400" b="1" dirty="0">
                <a:solidFill>
                  <a:schemeClr val="lt1"/>
                </a:solidFill>
                <a:latin typeface="Noto Sans KR Medium" panose="020B0600000000000000" pitchFamily="34" charset="-127"/>
                <a:ea typeface="Noto Sans KR Medium" panose="020B0600000000000000" pitchFamily="34" charset="-127"/>
              </a:rPr>
              <a:t>점차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증가하는 추세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r="13959"/>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l="29622"/>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Stock change prediction Service</a:t>
            </a:r>
            <a:endParaRPr sz="1400" b="0" i="0" u="none" strike="noStrike" cap="non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w="19050" cap="flat" cmpd="sng">
            <a:solidFill>
              <a:schemeClr val="lt1"/>
            </a:solidFill>
            <a:prstDash val="solid"/>
            <a:round/>
            <a:headEnd type="none" w="sm" len="sm"/>
            <a:tailEnd type="none" w="sm" len="sm"/>
          </a:ln>
        </p:spPr>
      </p:cxnSp>
      <p:sp>
        <p:nvSpPr>
          <p:cNvPr id="270" name="Google Shape;270;p2"/>
          <p:cNvSpPr txBox="1"/>
          <p:nvPr/>
        </p:nvSpPr>
        <p:spPr>
          <a:xfrm>
            <a:off x="516731" y="5043487"/>
            <a:ext cx="10513219"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기사</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및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유튜브</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텍스트의</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감성</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분석과</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b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b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딥러닝을</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이용한</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주가</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등락</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예측</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서비스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구현</a:t>
            </a:r>
            <a:endParaRPr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76" name="Google Shape;276;gf599c4557c_1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8</a:t>
            </a:fld>
            <a:r>
              <a:rPr lang="en-US" sz="1050" b="1">
                <a:solidFill>
                  <a:srgbClr val="212D50"/>
                </a:solidFil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80" name="Google Shape;280;gf599c4557c_1_0"/>
          <p:cNvPicPr preferRelativeResize="0"/>
          <p:nvPr/>
        </p:nvPicPr>
        <p:blipFill rotWithShape="1">
          <a:blip r:embed="rId3">
            <a:alphaModFix/>
          </a:blip>
          <a:srcRect r="14973" b="10176"/>
          <a:stretch/>
        </p:blipFill>
        <p:spPr>
          <a:xfrm>
            <a:off x="12030075" y="340080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BFBFBF"/>
                </a:solidFill>
                <a:latin typeface="Noto Sans KR Light" panose="020B0300000000000000" pitchFamily="34" charset="-127"/>
                <a:ea typeface="Noto Sans KR Light" panose="020B0300000000000000" pitchFamily="34" charset="-127"/>
              </a:rPr>
              <a:t>김기준. "뉴스 감성 분석과 시계열 예측 기반의 주가 등락 예측." 국내석사학위논문 숭실대학교 대학원, 2017. 서울</a:t>
            </a:r>
            <a:endParaRPr sz="1200">
              <a:solidFill>
                <a:srgbClr val="BFBFBF"/>
              </a:solidFill>
              <a:latin typeface="Noto Sans KR Light" panose="020B0300000000000000" pitchFamily="34" charset="-127"/>
              <a:ea typeface="Noto Sans KR Light" panose="020B0300000000000000" pitchFamily="34" charset="-127"/>
            </a:endParaRPr>
          </a:p>
        </p:txBody>
      </p:sp>
      <p:pic>
        <p:nvPicPr>
          <p:cNvPr id="282" name="Google Shape;282;gf599c4557c_1_0"/>
          <p:cNvPicPr preferRelativeResize="0"/>
          <p:nvPr/>
        </p:nvPicPr>
        <p:blipFill>
          <a:blip r:embed="rId4">
            <a:alphaModFix/>
          </a:blip>
          <a:stretch>
            <a:fillRect/>
          </a:stretch>
        </p:blipFill>
        <p:spPr>
          <a:xfrm>
            <a:off x="1134175" y="3400802"/>
            <a:ext cx="10667299" cy="4066111"/>
          </a:xfrm>
          <a:prstGeom prst="rect">
            <a:avLst/>
          </a:prstGeom>
          <a:noFill/>
          <a:ln>
            <a:noFill/>
          </a:ln>
        </p:spPr>
      </p:pic>
      <p:sp>
        <p:nvSpPr>
          <p:cNvPr id="283" name="Google Shape;283;gf599c4557c_1_0"/>
          <p:cNvSpPr txBox="1"/>
          <p:nvPr/>
        </p:nvSpPr>
        <p:spPr>
          <a:xfrm>
            <a:off x="184550" y="9840700"/>
            <a:ext cx="18751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Yoo, J., Soun, Y., Park, Y. C., &amp; Kang, U. (2021, August). Accurate Multivariate Stock Movement Prediction via Data-Axis Transformer with Multi-Level Contexts.In </a:t>
            </a:r>
            <a:r>
              <a:rPr lang="en-US" sz="1200" i="1">
                <a:solidFill>
                  <a:srgbClr val="BFBFBF"/>
                </a:solidFill>
                <a:highlight>
                  <a:srgbClr val="FFFFFF"/>
                </a:highlight>
                <a:latin typeface="Noto Sans KR Light" panose="020B0300000000000000" pitchFamily="34" charset="-127"/>
                <a:ea typeface="Noto Sans KR Light" panose="020B0300000000000000" pitchFamily="34" charset="-127"/>
              </a:rPr>
              <a:t>Proceedings of the 27th ACM SIGKDD Conference on Knowledge Discovery &amp; Data Mining</a:t>
            </a: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 (pp. 2037-2045).</a:t>
            </a:r>
            <a:endParaRPr sz="1200">
              <a:solidFill>
                <a:srgbClr val="BFBFBF"/>
              </a:solidFill>
              <a:latin typeface="Noto Sans KR Light" panose="020B0300000000000000" pitchFamily="34" charset="-127"/>
              <a:ea typeface="Noto Sans KR Light" panose="020B0300000000000000" pitchFamily="34" charset="-127"/>
            </a:endParaRPr>
          </a:p>
        </p:txBody>
      </p:sp>
      <p:sp>
        <p:nvSpPr>
          <p:cNvPr id="284" name="Google Shape;284;gf599c4557c_1_0"/>
          <p:cNvSpPr/>
          <p:nvPr/>
        </p:nvSpPr>
        <p:spPr>
          <a:xfrm>
            <a:off x="2890525" y="4061500"/>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5" name="Google Shape;285;gf599c4557c_1_0"/>
          <p:cNvSpPr/>
          <p:nvPr/>
        </p:nvSpPr>
        <p:spPr>
          <a:xfrm>
            <a:off x="58242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6" name="Google Shape;286;gf599c4557c_1_0"/>
          <p:cNvSpPr/>
          <p:nvPr/>
        </p:nvSpPr>
        <p:spPr>
          <a:xfrm>
            <a:off x="87579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39626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39625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777250"/>
            <a:ext cx="5381625" cy="352425"/>
          </a:xfrm>
          <a:prstGeom prst="rect">
            <a:avLst/>
          </a:prstGeom>
          <a:noFill/>
          <a:ln>
            <a:noFill/>
          </a:ln>
        </p:spPr>
      </p:pic>
      <p:sp>
        <p:nvSpPr>
          <p:cNvPr id="17" name="Google Shape;224;p5">
            <a:extLst>
              <a:ext uri="{FF2B5EF4-FFF2-40B4-BE49-F238E27FC236}">
                <a16:creationId xmlns:a16="http://schemas.microsoft.com/office/drawing/2014/main" id="{05BAF55E-2343-4709-80F2-226CD69EBEC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225;p5">
            <a:extLst>
              <a:ext uri="{FF2B5EF4-FFF2-40B4-BE49-F238E27FC236}">
                <a16:creationId xmlns:a16="http://schemas.microsoft.com/office/drawing/2014/main" id="{32E50D9D-4B9A-4C5C-96F1-3FDEC4EE2450}"/>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9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주가</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등락</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선행연구의</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정확도</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20" name="Google Shape;250;gf59b30ca06_1_5">
            <a:extLst>
              <a:ext uri="{FF2B5EF4-FFF2-40B4-BE49-F238E27FC236}">
                <a16:creationId xmlns:a16="http://schemas.microsoft.com/office/drawing/2014/main" id="{462E2DDE-8634-449D-8919-F2828284ADBC}"/>
              </a:ext>
            </a:extLst>
          </p:cNvPr>
          <p:cNvSpPr/>
          <p:nvPr/>
        </p:nvSpPr>
        <p:spPr>
          <a:xfrm>
            <a:off x="3210581" y="8127086"/>
            <a:ext cx="12595500" cy="1034862"/>
          </a:xfrm>
          <a:prstGeom prst="rect">
            <a:avLst/>
          </a:prstGeom>
          <a:solidFill>
            <a:srgbClr val="A69685">
              <a:alpha val="6980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1" name="Google Shape;1132;gf5d93c4d0e_0_275">
            <a:extLst>
              <a:ext uri="{FF2B5EF4-FFF2-40B4-BE49-F238E27FC236}">
                <a16:creationId xmlns:a16="http://schemas.microsoft.com/office/drawing/2014/main" id="{B88C49AB-1DA8-40AC-84CC-72AED8C8D7AC}"/>
              </a:ext>
            </a:extLst>
          </p:cNvPr>
          <p:cNvSpPr txBox="1"/>
          <p:nvPr/>
        </p:nvSpPr>
        <p:spPr>
          <a:xfrm>
            <a:off x="4591096" y="8280253"/>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ko-KR" altLang="en-US" sz="300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주가 등락 </a:t>
            </a:r>
            <a:r>
              <a:rPr lang="ko-KR" altLang="en-US" sz="3000" b="1"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예측 정확도</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ko-KR" altLang="en-US"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rPr>
              <a:t>일반적으로</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en-US" altLang="ko-KR" sz="3000" b="1" dirty="0">
                <a:solidFill>
                  <a:srgbClr val="1F3864"/>
                </a:solidFill>
                <a:latin typeface="Noto Sans KR Medium" panose="020B0600000000000000" pitchFamily="34" charset="-127"/>
                <a:ea typeface="Noto Sans KR Medium" panose="020B0600000000000000" pitchFamily="34" charset="-127"/>
                <a:cs typeface="Roboto"/>
                <a:sym typeface="Roboto"/>
              </a:rPr>
              <a:t>45~55%</a:t>
            </a:r>
            <a:r>
              <a:rPr lang="en-US" altLang="ko-KR" sz="3000"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3000" dirty="0">
                <a:solidFill>
                  <a:srgbClr val="83A1A9"/>
                </a:solidFill>
                <a:latin typeface="Noto Sans KR Medium" panose="020B0600000000000000" pitchFamily="34" charset="-127"/>
                <a:ea typeface="Noto Sans KR Medium" panose="020B0600000000000000" pitchFamily="34" charset="-127"/>
                <a:cs typeface="Roboto"/>
                <a:sym typeface="Roboto"/>
              </a:rPr>
              <a:t>수준</a:t>
            </a:r>
            <a:endParaRPr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45" name="직사각형 44">
            <a:extLst>
              <a:ext uri="{FF2B5EF4-FFF2-40B4-BE49-F238E27FC236}">
                <a16:creationId xmlns:a16="http://schemas.microsoft.com/office/drawing/2014/main" id="{FA2FF5B1-DEAC-4192-BAC9-4F685268B55C}"/>
              </a:ext>
            </a:extLst>
          </p:cNvPr>
          <p:cNvSpPr/>
          <p:nvPr/>
        </p:nvSpPr>
        <p:spPr>
          <a:xfrm>
            <a:off x="11196071" y="2066323"/>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 name="직사각형 1">
            <a:extLst>
              <a:ext uri="{FF2B5EF4-FFF2-40B4-BE49-F238E27FC236}">
                <a16:creationId xmlns:a16="http://schemas.microsoft.com/office/drawing/2014/main" id="{C9887CCB-E4C2-44C2-AF69-3B43ED00856D}"/>
              </a:ext>
            </a:extLst>
          </p:cNvPr>
          <p:cNvSpPr/>
          <p:nvPr/>
        </p:nvSpPr>
        <p:spPr>
          <a:xfrm>
            <a:off x="2040731" y="2071687"/>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94" name="Google Shape;294;p6"/>
          <p:cNvSpPr/>
          <p:nvPr/>
        </p:nvSpPr>
        <p:spPr>
          <a:xfrm>
            <a:off x="1360439" y="7553755"/>
            <a:ext cx="5725871"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95" name="Google Shape;295;p6"/>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96" name="Google Shape;296;p6"/>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9</a:t>
            </a:fld>
            <a:r>
              <a:rPr lang="en-US" sz="1050" b="1">
                <a:solidFill>
                  <a:srgbClr val="212D50"/>
                </a:solidFil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a:scene3d>
            <a:camera prst="perspectiveFront"/>
            <a:lightRig rig="threePt" dir="t"/>
          </a:scene3d>
        </p:spPr>
      </p:cxnSp>
      <p:pic>
        <p:nvPicPr>
          <p:cNvPr id="298" name="Google Shape;298;p6"/>
          <p:cNvPicPr preferRelativeResize="0"/>
          <p:nvPr/>
        </p:nvPicPr>
        <p:blipFill rotWithShape="1">
          <a:blip r:embed="rId3">
            <a:alphaModFix/>
          </a:blip>
          <a:srcRect r="52718"/>
          <a:stretch/>
        </p:blipFill>
        <p:spPr>
          <a:xfrm>
            <a:off x="14949928" y="3099236"/>
            <a:ext cx="3014984" cy="2458961"/>
          </a:xfrm>
          <a:prstGeom prst="rect">
            <a:avLst/>
          </a:prstGeom>
          <a:noFill/>
          <a:ln>
            <a:noFill/>
          </a:ln>
          <a:scene3d>
            <a:camera prst="perspectiveFront"/>
            <a:lightRig rig="threePt" dir="t"/>
          </a:scene3d>
        </p:spPr>
      </p:pic>
      <p:pic>
        <p:nvPicPr>
          <p:cNvPr id="299" name="Google Shape;299;p6"/>
          <p:cNvPicPr preferRelativeResize="0"/>
          <p:nvPr/>
        </p:nvPicPr>
        <p:blipFill rotWithShape="1">
          <a:blip r:embed="rId4">
            <a:alphaModFix/>
          </a:blip>
          <a:srcRect/>
          <a:stretch/>
        </p:blipFill>
        <p:spPr>
          <a:xfrm>
            <a:off x="1526948" y="3109516"/>
            <a:ext cx="2438400" cy="2438400"/>
          </a:xfrm>
          <a:prstGeom prst="rect">
            <a:avLst/>
          </a:prstGeom>
          <a:noFill/>
          <a:ln>
            <a:noFill/>
          </a:ln>
          <a:scene3d>
            <a:camera prst="perspectiveFront"/>
            <a:lightRig rig="threePt" dir="t"/>
          </a:scene3d>
        </p:spPr>
      </p:pic>
      <p:pic>
        <p:nvPicPr>
          <p:cNvPr id="300" name="Google Shape;300;p6"/>
          <p:cNvPicPr preferRelativeResize="0"/>
          <p:nvPr/>
        </p:nvPicPr>
        <p:blipFill rotWithShape="1">
          <a:blip r:embed="rId5">
            <a:alphaModFix/>
          </a:blip>
          <a:srcRect/>
          <a:stretch/>
        </p:blipFill>
        <p:spPr>
          <a:xfrm>
            <a:off x="11718131" y="3144685"/>
            <a:ext cx="2438400" cy="2368062"/>
          </a:xfrm>
          <a:prstGeom prst="rect">
            <a:avLst/>
          </a:prstGeom>
          <a:noFill/>
          <a:ln>
            <a:noFill/>
          </a:ln>
          <a:scene3d>
            <a:camera prst="perspectiveFront"/>
            <a:lightRig rig="threePt" dir="t"/>
          </a:scene3d>
        </p:spPr>
      </p:pic>
      <p:pic>
        <p:nvPicPr>
          <p:cNvPr id="301" name="Google Shape;301;p6"/>
          <p:cNvPicPr preferRelativeResize="0"/>
          <p:nvPr/>
        </p:nvPicPr>
        <p:blipFill rotWithShape="1">
          <a:blip r:embed="rId6">
            <a:alphaModFix/>
          </a:blip>
          <a:srcRect/>
          <a:stretch/>
        </p:blipFill>
        <p:spPr>
          <a:xfrm>
            <a:off x="4031923" y="3205988"/>
            <a:ext cx="2352208" cy="2352208"/>
          </a:xfrm>
          <a:prstGeom prst="rect">
            <a:avLst/>
          </a:prstGeom>
          <a:noFill/>
          <a:ln>
            <a:noFill/>
          </a:ln>
          <a:scene3d>
            <a:camera prst="perspectiveFront"/>
            <a:lightRig rig="threePt" dir="t"/>
          </a:scene3d>
        </p:spPr>
      </p:pic>
      <p:pic>
        <p:nvPicPr>
          <p:cNvPr id="302" name="Google Shape;302;p6"/>
          <p:cNvPicPr preferRelativeResize="0"/>
          <p:nvPr/>
        </p:nvPicPr>
        <p:blipFill rotWithShape="1">
          <a:blip r:embed="rId7">
            <a:alphaModFix/>
          </a:blip>
          <a:srcRect/>
          <a:stretch/>
        </p:blipFill>
        <p:spPr>
          <a:xfrm>
            <a:off x="8542363" y="3144687"/>
            <a:ext cx="2813809" cy="2368058"/>
          </a:xfrm>
          <a:prstGeom prst="rect">
            <a:avLst/>
          </a:prstGeom>
          <a:noFill/>
          <a:ln>
            <a:noFill/>
          </a:ln>
          <a:scene3d>
            <a:camera prst="perspectiveFront"/>
            <a:lightRig rig="threePt" dir="t"/>
          </a:scene3d>
        </p:spPr>
      </p:pic>
      <p:pic>
        <p:nvPicPr>
          <p:cNvPr id="303" name="Google Shape;303;p6"/>
          <p:cNvPicPr preferRelativeResize="0"/>
          <p:nvPr/>
        </p:nvPicPr>
        <p:blipFill rotWithShape="1">
          <a:blip r:embed="rId8">
            <a:alphaModFix/>
          </a:blip>
          <a:srcRect/>
          <a:stretch/>
        </p:blipFill>
        <p:spPr>
          <a:xfrm>
            <a:off x="1864389" y="6792917"/>
            <a:ext cx="1763519" cy="47629"/>
          </a:xfrm>
          <a:prstGeom prst="rect">
            <a:avLst/>
          </a:prstGeom>
          <a:noFill/>
          <a:ln>
            <a:noFill/>
          </a:ln>
          <a:scene3d>
            <a:camera prst="perspectiveFront"/>
            <a:lightRig rig="threePt" dir="t"/>
          </a:scene3d>
        </p:spPr>
      </p:pic>
      <p:pic>
        <p:nvPicPr>
          <p:cNvPr id="304" name="Google Shape;304;p6"/>
          <p:cNvPicPr preferRelativeResize="0"/>
          <p:nvPr/>
        </p:nvPicPr>
        <p:blipFill rotWithShape="1">
          <a:blip r:embed="rId8">
            <a:alphaModFix/>
          </a:blip>
          <a:srcRect/>
          <a:stretch/>
        </p:blipFill>
        <p:spPr>
          <a:xfrm>
            <a:off x="4852842" y="6792917"/>
            <a:ext cx="1763519" cy="47629"/>
          </a:xfrm>
          <a:prstGeom prst="rect">
            <a:avLst/>
          </a:prstGeom>
          <a:noFill/>
          <a:ln>
            <a:noFill/>
          </a:ln>
          <a:scene3d>
            <a:camera prst="perspectiveFront"/>
            <a:lightRig rig="threePt" dir="t"/>
          </a:scene3d>
        </p:spPr>
      </p:pic>
      <p:pic>
        <p:nvPicPr>
          <p:cNvPr id="305" name="Google Shape;305;p6"/>
          <p:cNvPicPr preferRelativeResize="0"/>
          <p:nvPr/>
        </p:nvPicPr>
        <p:blipFill rotWithShape="1">
          <a:blip r:embed="rId8">
            <a:alphaModFix/>
          </a:blip>
          <a:srcRect/>
          <a:stretch/>
        </p:blipFill>
        <p:spPr>
          <a:xfrm>
            <a:off x="15414791" y="6792917"/>
            <a:ext cx="1763519" cy="47629"/>
          </a:xfrm>
          <a:prstGeom prst="rect">
            <a:avLst/>
          </a:prstGeom>
          <a:noFill/>
          <a:ln>
            <a:noFill/>
          </a:ln>
          <a:scene3d>
            <a:camera prst="perspectiveFront"/>
            <a:lightRig rig="threePt" dir="t"/>
          </a:scene3d>
        </p:spPr>
      </p:pic>
      <p:pic>
        <p:nvPicPr>
          <p:cNvPr id="306" name="Google Shape;306;p6"/>
          <p:cNvPicPr preferRelativeResize="0"/>
          <p:nvPr/>
        </p:nvPicPr>
        <p:blipFill rotWithShape="1">
          <a:blip r:embed="rId8">
            <a:alphaModFix/>
          </a:blip>
          <a:srcRect/>
          <a:stretch/>
        </p:blipFill>
        <p:spPr>
          <a:xfrm>
            <a:off x="12241149" y="6792917"/>
            <a:ext cx="1763519" cy="47629"/>
          </a:xfrm>
          <a:prstGeom prst="rect">
            <a:avLst/>
          </a:prstGeom>
          <a:noFill/>
          <a:ln>
            <a:noFill/>
          </a:ln>
          <a:scene3d>
            <a:camera prst="perspectiveFront"/>
            <a:lightRig rig="threePt" dir="t"/>
          </a:scene3d>
        </p:spPr>
      </p:pic>
      <p:pic>
        <p:nvPicPr>
          <p:cNvPr id="307" name="Google Shape;307;p6"/>
          <p:cNvPicPr preferRelativeResize="0"/>
          <p:nvPr/>
        </p:nvPicPr>
        <p:blipFill rotWithShape="1">
          <a:blip r:embed="rId8">
            <a:alphaModFix/>
          </a:blip>
          <a:srcRect/>
          <a:stretch/>
        </p:blipFill>
        <p:spPr>
          <a:xfrm>
            <a:off x="9067507" y="6792917"/>
            <a:ext cx="1763519" cy="47629"/>
          </a:xfrm>
          <a:prstGeom prst="rect">
            <a:avLst/>
          </a:prstGeom>
          <a:noFill/>
          <a:ln>
            <a:noFill/>
          </a:ln>
          <a:scene3d>
            <a:camera prst="perspectiveFront"/>
            <a:lightRig rig="threePt" dir="t"/>
          </a:scene3d>
        </p:spPr>
      </p:pic>
      <p:sp>
        <p:nvSpPr>
          <p:cNvPr id="308" name="Google Shape;308;p6"/>
          <p:cNvSpPr txBox="1"/>
          <p:nvPr/>
        </p:nvSpPr>
        <p:spPr>
          <a:xfrm>
            <a:off x="2040731"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9" name="Google Shape;309;p6"/>
          <p:cNvSpPr txBox="1"/>
          <p:nvPr/>
        </p:nvSpPr>
        <p:spPr>
          <a:xfrm>
            <a:off x="9220539" y="6119158"/>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10" name="Google Shape;310;p6"/>
          <p:cNvSpPr txBox="1"/>
          <p:nvPr/>
        </p:nvSpPr>
        <p:spPr>
          <a:xfrm>
            <a:off x="5059803"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1" name="Google Shape;311;p6"/>
          <p:cNvSpPr txBox="1"/>
          <p:nvPr/>
        </p:nvSpPr>
        <p:spPr>
          <a:xfrm>
            <a:off x="12414479"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2" name="Google Shape;312;p6"/>
          <p:cNvSpPr txBox="1"/>
          <p:nvPr/>
        </p:nvSpPr>
        <p:spPr>
          <a:xfrm>
            <a:off x="15608419" y="6111414"/>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3" name="Google Shape;313;p6"/>
          <p:cNvSpPr txBox="1"/>
          <p:nvPr/>
        </p:nvSpPr>
        <p:spPr>
          <a:xfrm>
            <a:off x="2417106"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Data Engineers</a:t>
            </a:r>
            <a:endParaRPr sz="12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4" name="Google Shape;314;p6"/>
          <p:cNvSpPr txBox="1"/>
          <p:nvPr/>
        </p:nvSpPr>
        <p:spPr>
          <a:xfrm>
            <a:off x="11544327"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Data Scientists</a:t>
            </a:r>
            <a:endParaRPr sz="12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5" name="Google Shape;315;p6"/>
          <p:cNvSpPr txBox="1"/>
          <p:nvPr/>
        </p:nvSpPr>
        <p:spPr>
          <a:xfrm>
            <a:off x="2560397" y="7840392"/>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수집</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6" name="Google Shape;316;p6"/>
          <p:cNvPicPr preferRelativeResize="0"/>
          <p:nvPr/>
        </p:nvPicPr>
        <p:blipFill rotWithShape="1">
          <a:blip r:embed="rId9">
            <a:alphaModFix/>
          </a:blip>
          <a:srcRect/>
          <a:stretch/>
        </p:blipFill>
        <p:spPr>
          <a:xfrm>
            <a:off x="2390923" y="8052351"/>
            <a:ext cx="38095" cy="38095"/>
          </a:xfrm>
          <a:prstGeom prst="rect">
            <a:avLst/>
          </a:prstGeom>
          <a:noFill/>
          <a:ln>
            <a:noFill/>
          </a:ln>
          <a:scene3d>
            <a:camera prst="perspectiveFront"/>
            <a:lightRig rig="threePt" dir="t"/>
          </a:scene3d>
        </p:spPr>
      </p:pic>
      <p:pic>
        <p:nvPicPr>
          <p:cNvPr id="317" name="Google Shape;317;p6"/>
          <p:cNvPicPr preferRelativeResize="0"/>
          <p:nvPr/>
        </p:nvPicPr>
        <p:blipFill rotWithShape="1">
          <a:blip r:embed="rId9">
            <a:alphaModFix/>
          </a:blip>
          <a:srcRect/>
          <a:stretch/>
        </p:blipFill>
        <p:spPr>
          <a:xfrm>
            <a:off x="2390923" y="8414576"/>
            <a:ext cx="38095" cy="38095"/>
          </a:xfrm>
          <a:prstGeom prst="rect">
            <a:avLst/>
          </a:prstGeom>
          <a:noFill/>
          <a:ln>
            <a:noFill/>
          </a:ln>
          <a:scene3d>
            <a:camera prst="perspectiveFront"/>
            <a:lightRig rig="threePt" dir="t"/>
          </a:scene3d>
        </p:spPr>
      </p:pic>
      <p:sp>
        <p:nvSpPr>
          <p:cNvPr id="318" name="Google Shape;318;p6"/>
          <p:cNvSpPr txBox="1"/>
          <p:nvPr/>
        </p:nvSpPr>
        <p:spPr>
          <a:xfrm>
            <a:off x="2560397" y="8248958"/>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DB 설계 및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9" name="Google Shape;319;p6"/>
          <p:cNvPicPr preferRelativeResize="0"/>
          <p:nvPr/>
        </p:nvPicPr>
        <p:blipFill rotWithShape="1">
          <a:blip r:embed="rId9">
            <a:alphaModFix/>
          </a:blip>
          <a:srcRect/>
          <a:stretch/>
        </p:blipFill>
        <p:spPr>
          <a:xfrm>
            <a:off x="2405608" y="8812123"/>
            <a:ext cx="38095" cy="38095"/>
          </a:xfrm>
          <a:prstGeom prst="rect">
            <a:avLst/>
          </a:prstGeom>
          <a:noFill/>
          <a:ln>
            <a:noFill/>
          </a:ln>
          <a:scene3d>
            <a:camera prst="perspectiveFront"/>
            <a:lightRig rig="threePt" dir="t"/>
          </a:scene3d>
        </p:spPr>
      </p:pic>
      <p:sp>
        <p:nvSpPr>
          <p:cNvPr id="320" name="Google Shape;320;p6"/>
          <p:cNvSpPr txBox="1"/>
          <p:nvPr/>
        </p:nvSpPr>
        <p:spPr>
          <a:xfrm>
            <a:off x="2575082" y="8646505"/>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Django 웹페이지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1" name="Google Shape;321;p6"/>
          <p:cNvSpPr/>
          <p:nvPr/>
        </p:nvSpPr>
        <p:spPr>
          <a:xfrm>
            <a:off x="8661967" y="7553755"/>
            <a:ext cx="8921882"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322" name="Google Shape;322;p6"/>
          <p:cNvSpPr txBox="1"/>
          <p:nvPr/>
        </p:nvSpPr>
        <p:spPr>
          <a:xfrm>
            <a:off x="10031913" y="7840392"/>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전처리</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3" name="Google Shape;323;p6"/>
          <p:cNvPicPr preferRelativeResize="0"/>
          <p:nvPr/>
        </p:nvPicPr>
        <p:blipFill rotWithShape="1">
          <a:blip r:embed="rId9">
            <a:alphaModFix/>
          </a:blip>
          <a:srcRect/>
          <a:stretch/>
        </p:blipFill>
        <p:spPr>
          <a:xfrm>
            <a:off x="9862439" y="8052351"/>
            <a:ext cx="38095" cy="38095"/>
          </a:xfrm>
          <a:prstGeom prst="rect">
            <a:avLst/>
          </a:prstGeom>
          <a:noFill/>
          <a:ln>
            <a:noFill/>
          </a:ln>
          <a:scene3d>
            <a:camera prst="perspectiveFront"/>
            <a:lightRig rig="threePt" dir="t"/>
          </a:scene3d>
        </p:spPr>
      </p:pic>
      <p:pic>
        <p:nvPicPr>
          <p:cNvPr id="324" name="Google Shape;324;p6"/>
          <p:cNvPicPr preferRelativeResize="0"/>
          <p:nvPr/>
        </p:nvPicPr>
        <p:blipFill rotWithShape="1">
          <a:blip r:embed="rId9">
            <a:alphaModFix/>
          </a:blip>
          <a:srcRect/>
          <a:stretch/>
        </p:blipFill>
        <p:spPr>
          <a:xfrm>
            <a:off x="9862439" y="8414576"/>
            <a:ext cx="38095" cy="38095"/>
          </a:xfrm>
          <a:prstGeom prst="rect">
            <a:avLst/>
          </a:prstGeom>
          <a:noFill/>
          <a:ln>
            <a:noFill/>
          </a:ln>
          <a:scene3d>
            <a:camera prst="perspectiveFront"/>
            <a:lightRig rig="threePt" dir="t"/>
          </a:scene3d>
        </p:spPr>
      </p:pic>
      <p:sp>
        <p:nvSpPr>
          <p:cNvPr id="325" name="Google Shape;325;p6"/>
          <p:cNvSpPr txBox="1"/>
          <p:nvPr/>
        </p:nvSpPr>
        <p:spPr>
          <a:xfrm>
            <a:off x="10031913" y="8248958"/>
            <a:ext cx="2782046"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및 시각화</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6" name="Google Shape;326;p6"/>
          <p:cNvPicPr preferRelativeResize="0"/>
          <p:nvPr/>
        </p:nvPicPr>
        <p:blipFill rotWithShape="1">
          <a:blip r:embed="rId9">
            <a:alphaModFix/>
          </a:blip>
          <a:srcRect/>
          <a:stretch/>
        </p:blipFill>
        <p:spPr>
          <a:xfrm>
            <a:off x="9877124" y="8812123"/>
            <a:ext cx="38095" cy="38095"/>
          </a:xfrm>
          <a:prstGeom prst="rect">
            <a:avLst/>
          </a:prstGeom>
          <a:noFill/>
          <a:ln>
            <a:noFill/>
          </a:ln>
          <a:scene3d>
            <a:camera prst="perspectiveFront"/>
            <a:lightRig rig="threePt" dir="t"/>
          </a:scene3d>
        </p:spPr>
      </p:pic>
      <p:sp>
        <p:nvSpPr>
          <p:cNvPr id="327" name="Google Shape;327;p6"/>
          <p:cNvSpPr txBox="1"/>
          <p:nvPr/>
        </p:nvSpPr>
        <p:spPr>
          <a:xfrm>
            <a:off x="10046598" y="8646505"/>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감성</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사전</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제작</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8" name="Google Shape;328;p6"/>
          <p:cNvSpPr txBox="1"/>
          <p:nvPr/>
        </p:nvSpPr>
        <p:spPr>
          <a:xfrm>
            <a:off x="13653744" y="7843111"/>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머신 러닝 분석 </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(ARIMA</a:t>
            </a:r>
            <a:r>
              <a:rPr lang="en-US" sz="1050">
                <a:solidFill>
                  <a:srgbClr val="283252"/>
                </a:solidFill>
                <a:latin typeface="Noto Sans KR Medium" panose="020B0600000000000000" pitchFamily="34" charset="-127"/>
                <a:ea typeface="Noto Sans KR Medium" panose="020B0600000000000000" pitchFamily="34" charset="-127"/>
              </a:rPr>
              <a:t>‧ fbprophet</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t>
            </a: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 </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9" name="Google Shape;329;p6"/>
          <p:cNvPicPr preferRelativeResize="0"/>
          <p:nvPr/>
        </p:nvPicPr>
        <p:blipFill rotWithShape="1">
          <a:blip r:embed="rId9">
            <a:alphaModFix/>
          </a:blip>
          <a:srcRect/>
          <a:stretch/>
        </p:blipFill>
        <p:spPr>
          <a:xfrm>
            <a:off x="13484269" y="8055070"/>
            <a:ext cx="38095" cy="38095"/>
          </a:xfrm>
          <a:prstGeom prst="rect">
            <a:avLst/>
          </a:prstGeom>
          <a:noFill/>
          <a:ln>
            <a:noFill/>
          </a:ln>
          <a:scene3d>
            <a:camera prst="perspectiveFront"/>
            <a:lightRig rig="threePt" dir="t"/>
          </a:scene3d>
        </p:spPr>
      </p:pic>
      <p:pic>
        <p:nvPicPr>
          <p:cNvPr id="330" name="Google Shape;330;p6"/>
          <p:cNvPicPr preferRelativeResize="0"/>
          <p:nvPr/>
        </p:nvPicPr>
        <p:blipFill rotWithShape="1">
          <a:blip r:embed="rId9">
            <a:alphaModFix/>
          </a:blip>
          <a:srcRect/>
          <a:stretch/>
        </p:blipFill>
        <p:spPr>
          <a:xfrm>
            <a:off x="13484269" y="8417295"/>
            <a:ext cx="38095" cy="38095"/>
          </a:xfrm>
          <a:prstGeom prst="rect">
            <a:avLst/>
          </a:prstGeom>
          <a:noFill/>
          <a:ln>
            <a:noFill/>
          </a:ln>
          <a:scene3d>
            <a:camera prst="perspectiveFront"/>
            <a:lightRig rig="threePt" dir="t"/>
          </a:scene3d>
        </p:spPr>
      </p:pic>
      <p:sp>
        <p:nvSpPr>
          <p:cNvPr id="331" name="Google Shape;331;p6"/>
          <p:cNvSpPr txBox="1"/>
          <p:nvPr/>
        </p:nvSpPr>
        <p:spPr>
          <a:xfrm>
            <a:off x="13653744" y="8251677"/>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딥러닝</a:t>
            </a:r>
            <a:r>
              <a:rPr lang="en-US" sz="105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(LSTM)</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강화</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학습</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32" name="Google Shape;332;p6"/>
          <p:cNvPicPr preferRelativeResize="0"/>
          <p:nvPr/>
        </p:nvPicPr>
        <p:blipFill rotWithShape="1">
          <a:blip r:embed="rId9">
            <a:alphaModFix/>
          </a:blip>
          <a:srcRect/>
          <a:stretch/>
        </p:blipFill>
        <p:spPr>
          <a:xfrm>
            <a:off x="13498955" y="8814842"/>
            <a:ext cx="38095" cy="38095"/>
          </a:xfrm>
          <a:prstGeom prst="rect">
            <a:avLst/>
          </a:prstGeom>
          <a:noFill/>
          <a:ln>
            <a:noFill/>
          </a:ln>
          <a:scene3d>
            <a:camera prst="perspectiveFront"/>
            <a:lightRig rig="threePt" dir="t"/>
          </a:scene3d>
        </p:spPr>
      </p:pic>
      <p:sp>
        <p:nvSpPr>
          <p:cNvPr id="333" name="Google Shape;333;p6"/>
          <p:cNvSpPr txBox="1"/>
          <p:nvPr/>
        </p:nvSpPr>
        <p:spPr>
          <a:xfrm>
            <a:off x="13668428" y="8649224"/>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앙상블 모델링</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48" name="Google Shape;224;p5">
            <a:extLst>
              <a:ext uri="{FF2B5EF4-FFF2-40B4-BE49-F238E27FC236}">
                <a16:creationId xmlns:a16="http://schemas.microsoft.com/office/drawing/2014/main" id="{92F3A34D-A6F8-45DD-A26A-F310D82E4DF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9" name="Google Shape;225;p5">
            <a:extLst>
              <a:ext uri="{FF2B5EF4-FFF2-40B4-BE49-F238E27FC236}">
                <a16:creationId xmlns:a16="http://schemas.microsoft.com/office/drawing/2014/main" id="{5F7EA9D1-EEC2-49DB-8EB5-E69070C544EE}"/>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구성원 및 역할</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EE28E42-1656-42DA-8004-D557178E45A1}">
  <we:reference id="wa104295828" version="1.9.0.0" store="ko-K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tableau.com/app/profile/boram.yun/viz/stock-charts_ppt/sheet1?publish=yes&quot;,&quot;values&quot;:{},&quot;data&quot;:{&quot;uri&quot;:&quot;public.tableau.com/app/profile/boram.yun/viz/stock-charts_ppt/sheet1?publish=yes&quot;},&quot;secure&quot;:false}],&quot;name&quot;:&quot;public.tableau.com/app/profile/boram.yun/viz/stock-charts_ppt/sheet1?publish=ye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640</TotalTime>
  <Words>7127</Words>
  <Application>Microsoft Office PowerPoint</Application>
  <PresentationFormat>사용자 지정</PresentationFormat>
  <Paragraphs>1225</Paragraphs>
  <Slides>60</Slides>
  <Notes>60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60</vt:i4>
      </vt:variant>
    </vt:vector>
  </HeadingPairs>
  <TitlesOfParts>
    <vt:vector size="71" baseType="lpstr">
      <vt:lpstr>Roboto</vt:lpstr>
      <vt:lpstr>Noto Sans KR Light</vt:lpstr>
      <vt:lpstr>Noto Sans KR Medium</vt:lpstr>
      <vt:lpstr>Noto Sans KR Thin</vt:lpstr>
      <vt:lpstr>Noto Sans KR</vt:lpstr>
      <vt:lpstr>Calibri</vt:lpstr>
      <vt:lpstr>나눔고딕</vt:lpstr>
      <vt:lpstr>Noto Sans KR Black</vt:lpstr>
      <vt:lpstr>함초롬바탕</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BoramYun</dc:creator>
  <cp:lastModifiedBy>Yun Boram</cp:lastModifiedBy>
  <cp:revision>35</cp:revision>
  <dcterms:modified xsi:type="dcterms:W3CDTF">2021-10-08T07:27:31Z</dcterms:modified>
</cp:coreProperties>
</file>